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2" r:id="rId3"/>
    <p:sldId id="256" r:id="rId4"/>
    <p:sldId id="258" r:id="rId5"/>
    <p:sldId id="259" r:id="rId6"/>
    <p:sldId id="260" r:id="rId7"/>
    <p:sldId id="280" r:id="rId8"/>
    <p:sldId id="264" r:id="rId9"/>
    <p:sldId id="265" r:id="rId10"/>
    <p:sldId id="262" r:id="rId11"/>
    <p:sldId id="266" r:id="rId12"/>
    <p:sldId id="268" r:id="rId13"/>
    <p:sldId id="271" r:id="rId14"/>
    <p:sldId id="269" r:id="rId15"/>
    <p:sldId id="270" r:id="rId16"/>
    <p:sldId id="273" r:id="rId17"/>
    <p:sldId id="274" r:id="rId18"/>
    <p:sldId id="275" r:id="rId19"/>
    <p:sldId id="276" r:id="rId20"/>
    <p:sldId id="277" r:id="rId21"/>
    <p:sldId id="278" r:id="rId22"/>
    <p:sldId id="279" r:id="rId23"/>
    <p:sldId id="281"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c chardon" initials="mc"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5CA1"/>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37" autoAdjust="0"/>
    <p:restoredTop sz="94660"/>
  </p:normalViewPr>
  <p:slideViewPr>
    <p:cSldViewPr snapToGrid="0">
      <p:cViewPr varScale="1">
        <p:scale>
          <a:sx n="110" d="100"/>
          <a:sy n="110" d="100"/>
        </p:scale>
        <p:origin x="120" y="28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9"/>
            <a:ext cx="10363200" cy="1470025"/>
          </a:xfrm>
        </p:spPr>
        <p:txBody>
          <a:bodyPr/>
          <a:lstStyle/>
          <a:p>
            <a:r>
              <a:rPr lang="fr-FR"/>
              <a:t>Modifiez le style du titre</a:t>
            </a: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ADE729DF-245D-4D45-A4E0-D9DB03D5DEEA}" type="datetimeFigureOut">
              <a:rPr lang="fr-FR" smtClean="0"/>
              <a:t>08/03/2019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3962826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DE729DF-245D-4D45-A4E0-D9DB03D5DEEA}" type="datetimeFigureOut">
              <a:rPr lang="fr-FR" smtClean="0"/>
              <a:t>08/03/2019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1034957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4"/>
            <a:ext cx="10363200" cy="1362075"/>
          </a:xfrm>
        </p:spPr>
        <p:txBody>
          <a:bodyPr anchor="t"/>
          <a:lstStyle>
            <a:lvl1pPr algn="l">
              <a:defRPr sz="4000" b="1" cap="all"/>
            </a:lvl1pPr>
          </a:lstStyle>
          <a:p>
            <a:r>
              <a:rPr lang="fr-FR"/>
              <a:t>Modifiez le style du titre</a:t>
            </a:r>
          </a:p>
        </p:txBody>
      </p:sp>
      <p:sp>
        <p:nvSpPr>
          <p:cNvPr id="3" name="Espace réservé du texte 2"/>
          <p:cNvSpPr>
            <a:spLocks noGrp="1"/>
          </p:cNvSpPr>
          <p:nvPr>
            <p:ph type="body" idx="1"/>
          </p:nvPr>
        </p:nvSpPr>
        <p:spPr>
          <a:xfrm>
            <a:off x="963084" y="2906715"/>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ADE729DF-245D-4D45-A4E0-D9DB03D5DEEA}" type="datetimeFigureOut">
              <a:rPr lang="fr-FR" smtClean="0"/>
              <a:t>08/03/2019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2418242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609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ADE729DF-245D-4D45-A4E0-D9DB03D5DEEA}" type="datetimeFigureOut">
              <a:rPr lang="fr-FR" smtClean="0"/>
              <a:t>08/03/2019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1792780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p>
        </p:txBody>
      </p:sp>
      <p:sp>
        <p:nvSpPr>
          <p:cNvPr id="3" name="Espace réservé du texte 2"/>
          <p:cNvSpPr>
            <a:spLocks noGrp="1"/>
          </p:cNvSpPr>
          <p:nvPr>
            <p:ph type="body" idx="1"/>
          </p:nvPr>
        </p:nvSpPr>
        <p:spPr>
          <a:xfrm>
            <a:off x="609602"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609602"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ADE729DF-245D-4D45-A4E0-D9DB03D5DEEA}" type="datetimeFigureOut">
              <a:rPr lang="fr-FR" smtClean="0"/>
              <a:t>08/03/2019</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3331489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ADE729DF-245D-4D45-A4E0-D9DB03D5DEEA}" type="datetimeFigureOut">
              <a:rPr lang="fr-FR" smtClean="0"/>
              <a:t>08/03/2019</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2958705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DE729DF-245D-4D45-A4E0-D9DB03D5DEEA}" type="datetimeFigureOut">
              <a:rPr lang="fr-FR" smtClean="0"/>
              <a:t>08/03/2019</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1352870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3" y="273050"/>
            <a:ext cx="4011084" cy="1162050"/>
          </a:xfrm>
        </p:spPr>
        <p:txBody>
          <a:bodyPr anchor="b"/>
          <a:lstStyle>
            <a:lvl1pPr algn="l">
              <a:defRPr sz="2000" b="1"/>
            </a:lvl1pPr>
          </a:lstStyle>
          <a:p>
            <a:r>
              <a:rPr lang="fr-FR"/>
              <a:t>Modifiez le style du titre</a:t>
            </a:r>
          </a:p>
        </p:txBody>
      </p:sp>
      <p:sp>
        <p:nvSpPr>
          <p:cNvPr id="3" name="Espace réservé du contenu 2"/>
          <p:cNvSpPr>
            <a:spLocks noGrp="1"/>
          </p:cNvSpPr>
          <p:nvPr>
            <p:ph idx="1"/>
          </p:nvPr>
        </p:nvSpPr>
        <p:spPr>
          <a:xfrm>
            <a:off x="4766734" y="273054"/>
            <a:ext cx="681566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ADE729DF-245D-4D45-A4E0-D9DB03D5DEEA}" type="datetimeFigureOut">
              <a:rPr lang="fr-FR" smtClean="0"/>
              <a:t>08/03/2019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1783504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1"/>
            <a:ext cx="7315200" cy="566738"/>
          </a:xfrm>
        </p:spPr>
        <p:txBody>
          <a:bodyPr anchor="b"/>
          <a:lstStyle>
            <a:lvl1pPr algn="l">
              <a:defRPr sz="2000" b="1"/>
            </a:lvl1pPr>
          </a:lstStyle>
          <a:p>
            <a:r>
              <a:rPr lang="fr-FR"/>
              <a:t>Modifiez le style du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389717" y="5367339"/>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ADE729DF-245D-4D45-A4E0-D9DB03D5DEEA}" type="datetimeFigureOut">
              <a:rPr lang="fr-FR" smtClean="0"/>
              <a:t>08/03/2019</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1942091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DE729DF-245D-4D45-A4E0-D9DB03D5DEEA}" type="datetimeFigureOut">
              <a:rPr lang="fr-FR" smtClean="0"/>
              <a:t>08/03/2019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2515868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42"/>
            <a:ext cx="2743200" cy="5851525"/>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609600" y="274642"/>
            <a:ext cx="8026400" cy="5851525"/>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DE729DF-245D-4D45-A4E0-D9DB03D5DEEA}" type="datetimeFigureOut">
              <a:rPr lang="fr-FR" smtClean="0"/>
              <a:t>08/03/2019</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FEFC3B6-E75E-4148-A925-ACB1FFAB992F}" type="slidenum">
              <a:rPr lang="fr-FR" smtClean="0"/>
              <a:t>‹N°›</a:t>
            </a:fld>
            <a:endParaRPr lang="fr-FR"/>
          </a:p>
        </p:txBody>
      </p:sp>
    </p:spTree>
    <p:extLst>
      <p:ext uri="{BB962C8B-B14F-4D97-AF65-F5344CB8AC3E}">
        <p14:creationId xmlns:p14="http://schemas.microsoft.com/office/powerpoint/2010/main" val="1669564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609600" y="1600204"/>
            <a:ext cx="10972800" cy="4525963"/>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09600" y="6356354"/>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729DF-245D-4D45-A4E0-D9DB03D5DEEA}" type="datetimeFigureOut">
              <a:rPr lang="fr-FR" smtClean="0"/>
              <a:t>08/03/2019</a:t>
            </a:fld>
            <a:endParaRPr lang="fr-FR"/>
          </a:p>
        </p:txBody>
      </p:sp>
      <p:sp>
        <p:nvSpPr>
          <p:cNvPr id="5" name="Espace réservé du pied de page 4"/>
          <p:cNvSpPr>
            <a:spLocks noGrp="1"/>
          </p:cNvSpPr>
          <p:nvPr>
            <p:ph type="ftr" sz="quarter" idx="3"/>
          </p:nvPr>
        </p:nvSpPr>
        <p:spPr>
          <a:xfrm>
            <a:off x="4165600" y="6356354"/>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737600" y="6356354"/>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EFC3B6-E75E-4148-A925-ACB1FFAB992F}" type="slidenum">
              <a:rPr lang="fr-FR" smtClean="0"/>
              <a:t>‹N°›</a:t>
            </a:fld>
            <a:endParaRPr lang="fr-FR"/>
          </a:p>
        </p:txBody>
      </p:sp>
    </p:spTree>
    <p:extLst>
      <p:ext uri="{BB962C8B-B14F-4D97-AF65-F5344CB8AC3E}">
        <p14:creationId xmlns:p14="http://schemas.microsoft.com/office/powerpoint/2010/main" val="5137980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www.cpias-auvergnerhonealpes.fr/grippe_vacciner_c_est_proteger/accueil.html" TargetMode="External"/><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www.cpias-auvergnerhonealpes.fr/grippe_vacciner_c_est_proteger/accueil.html" TargetMode="Externa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4.svg"/><Relationship Id="rId7" Type="http://schemas.openxmlformats.org/officeDocument/2006/relationships/image" Target="../media/image6.png"/><Relationship Id="rId12"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www.cpias-auvergnerhonealpes.fr/grippe_vacciner_c_est_proteger/accueil.html" TargetMode="External"/><Relationship Id="rId5" Type="http://schemas.openxmlformats.org/officeDocument/2006/relationships/slide" Target="slide11.xml"/><Relationship Id="rId10" Type="http://schemas.openxmlformats.org/officeDocument/2006/relationships/image" Target="../media/image2.png"/><Relationship Id="rId4" Type="http://schemas.openxmlformats.org/officeDocument/2006/relationships/slide" Target="slide4.xml"/><Relationship Id="rId9" Type="http://schemas.openxmlformats.org/officeDocument/2006/relationships/slide" Target="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slide" Target="slide6.xml"/><Relationship Id="rId7" Type="http://schemas.openxmlformats.org/officeDocument/2006/relationships/image" Target="../media/image8.png"/><Relationship Id="rId2" Type="http://schemas.openxmlformats.org/officeDocument/2006/relationships/slide" Target="slide5.xml"/><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image" Target="../media/image3.png"/><Relationship Id="rId5" Type="http://schemas.openxmlformats.org/officeDocument/2006/relationships/image" Target="../media/image7.png"/><Relationship Id="rId10" Type="http://schemas.openxmlformats.org/officeDocument/2006/relationships/hyperlink" Target="http://www.cpias-auvergnerhonealpes.fr/grippe_vacciner_c_est_proteger/accueil.html" TargetMode="External"/><Relationship Id="rId4" Type="http://schemas.openxmlformats.org/officeDocument/2006/relationships/slide" Target="slide2.xm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www.cpias-auvergnerhonealpes.fr/grippe_vacciner_c_est_proteger/accueil.html" TargetMode="External"/><Relationship Id="rId5" Type="http://schemas.openxmlformats.org/officeDocument/2006/relationships/image" Target="../media/image2.png"/><Relationship Id="rId4" Type="http://schemas.openxmlformats.org/officeDocument/2006/relationships/slide" Target="slide23.xml"/></Relationships>
</file>

<file path=ppt/slides/_rels/slide6.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3.png"/><Relationship Id="rId3" Type="http://schemas.openxmlformats.org/officeDocument/2006/relationships/slide" Target="slide7.xml"/><Relationship Id="rId7" Type="http://schemas.openxmlformats.org/officeDocument/2006/relationships/image" Target="../media/image11.png"/><Relationship Id="rId12" Type="http://schemas.openxmlformats.org/officeDocument/2006/relationships/hyperlink" Target="http://www.cpias-auvergnerhonealpes.fr/grippe_vacciner_c_est_proteger/accueil.html" TargetMode="External"/><Relationship Id="rId2" Type="http://schemas.openxmlformats.org/officeDocument/2006/relationships/slide" Target="slide13.xml"/><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image" Target="../media/image2.png"/><Relationship Id="rId5" Type="http://schemas.openxmlformats.org/officeDocument/2006/relationships/image" Target="../media/image7.png"/><Relationship Id="rId10" Type="http://schemas.openxmlformats.org/officeDocument/2006/relationships/image" Target="../media/image16.svg"/><Relationship Id="rId4" Type="http://schemas.openxmlformats.org/officeDocument/2006/relationships/slide" Target="slide2.xml"/><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8.svg"/><Relationship Id="rId3" Type="http://schemas.openxmlformats.org/officeDocument/2006/relationships/slide" Target="slide10.xml"/><Relationship Id="rId7" Type="http://schemas.openxmlformats.org/officeDocument/2006/relationships/image" Target="../media/image14.png"/><Relationship Id="rId12" Type="http://schemas.openxmlformats.org/officeDocument/2006/relationships/image" Target="../media/image7.png"/><Relationship Id="rId2" Type="http://schemas.openxmlformats.org/officeDocument/2006/relationships/slide" Target="slide14.xml"/><Relationship Id="rId16"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9.xml"/><Relationship Id="rId11" Type="http://schemas.openxmlformats.org/officeDocument/2006/relationships/slide" Target="slide2.xml"/><Relationship Id="rId5" Type="http://schemas.openxmlformats.org/officeDocument/2006/relationships/slide" Target="slide19.xml"/><Relationship Id="rId15" Type="http://schemas.openxmlformats.org/officeDocument/2006/relationships/hyperlink" Target="http://www.cpias-auvergnerhonealpes.fr/grippe_vacciner_c_est_proteger/accueil.html" TargetMode="External"/><Relationship Id="rId10" Type="http://schemas.openxmlformats.org/officeDocument/2006/relationships/image" Target="../media/image21.svg"/><Relationship Id="rId4" Type="http://schemas.openxmlformats.org/officeDocument/2006/relationships/image" Target="../media/image13.png"/><Relationship Id="rId9" Type="http://schemas.openxmlformats.org/officeDocument/2006/relationships/image" Target="../media/image15.png"/><Relationship Id="rId1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7.png"/><Relationship Id="rId7" Type="http://schemas.openxmlformats.org/officeDocument/2006/relationships/hyperlink" Target="http://www.cpias-auvergnerhonealpes.fr/grippe_vacciner_c_est_proteger/accueil.html"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23.xml"/><Relationship Id="rId4" Type="http://schemas.openxmlformats.org/officeDocument/2006/relationships/hyperlink" Target="https://www.hcsp.fr/explore.cgi/avisrapportsdomaine?clefr=548" TargetMode="External"/></Relationships>
</file>

<file path=ppt/slides/_rels/slide9.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www.cpias-auvergnerhonealpes.fr/grippe_vacciner_c_est_proteger/accueil.html" TargetMode="Externa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0.png"/><Relationship Id="rId7" Type="http://schemas.openxmlformats.org/officeDocument/2006/relationships/hyperlink" Target="http://www.cpias-auvergnerhonealpes.fr/grippe_vacciner_c_est_proteger/accueil.html" TargetMode="Externa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2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 Target="slide15.xml"/><Relationship Id="rId7" Type="http://schemas.openxmlformats.org/officeDocument/2006/relationships/image" Target="../media/image7.png"/><Relationship Id="rId2" Type="http://schemas.openxmlformats.org/officeDocument/2006/relationships/slide" Target="slide5.xml"/><Relationship Id="rId1" Type="http://schemas.openxmlformats.org/officeDocument/2006/relationships/slideLayout" Target="../slideLayouts/slideLayout7.xml"/><Relationship Id="rId6" Type="http://schemas.openxmlformats.org/officeDocument/2006/relationships/slide" Target="slide2.xml"/><Relationship Id="rId11" Type="http://schemas.openxmlformats.org/officeDocument/2006/relationships/image" Target="../media/image3.png"/><Relationship Id="rId5" Type="http://schemas.openxmlformats.org/officeDocument/2006/relationships/image" Target="../media/image13.png"/><Relationship Id="rId10" Type="http://schemas.openxmlformats.org/officeDocument/2006/relationships/hyperlink" Target="http://www.cpias-auvergnerhonealpes.fr/grippe_vacciner_c_est_proteger/accueil.html" TargetMode="External"/><Relationship Id="rId4" Type="http://schemas.openxmlformats.org/officeDocument/2006/relationships/slide" Target="slide21.xml"/><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8.svg"/><Relationship Id="rId3" Type="http://schemas.openxmlformats.org/officeDocument/2006/relationships/slide" Target="slide10.xml"/><Relationship Id="rId7" Type="http://schemas.openxmlformats.org/officeDocument/2006/relationships/image" Target="../media/image14.png"/><Relationship Id="rId12" Type="http://schemas.openxmlformats.org/officeDocument/2006/relationships/image" Target="../media/image7.png"/><Relationship Id="rId2" Type="http://schemas.openxmlformats.org/officeDocument/2006/relationships/slide" Target="slide14.xml"/><Relationship Id="rId16"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9.xml"/><Relationship Id="rId11" Type="http://schemas.openxmlformats.org/officeDocument/2006/relationships/slide" Target="slide2.xml"/><Relationship Id="rId5" Type="http://schemas.openxmlformats.org/officeDocument/2006/relationships/slide" Target="slide19.xml"/><Relationship Id="rId15" Type="http://schemas.openxmlformats.org/officeDocument/2006/relationships/hyperlink" Target="http://www.cpias-auvergnerhonealpes.fr/grippe_vacciner_c_est_proteger/accueil.html" TargetMode="External"/><Relationship Id="rId10" Type="http://schemas.openxmlformats.org/officeDocument/2006/relationships/image" Target="../media/image21.svg"/><Relationship Id="rId4" Type="http://schemas.openxmlformats.org/officeDocument/2006/relationships/image" Target="../media/image13.png"/><Relationship Id="rId9" Type="http://schemas.openxmlformats.org/officeDocument/2006/relationships/image" Target="../media/image15.png"/><Relationship Id="rId1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hyperlink" Target="http://www.cpias-auvergnerhonealpes.fr/grippe_vacciner_c_est_proteger/accueil.html" TargetMode="External"/><Relationship Id="rId3" Type="http://schemas.openxmlformats.org/officeDocument/2006/relationships/slide" Target="slide10.xml"/><Relationship Id="rId7" Type="http://schemas.openxmlformats.org/officeDocument/2006/relationships/image" Target="../media/image8.svg"/><Relationship Id="rId12" Type="http://schemas.openxmlformats.org/officeDocument/2006/relationships/image" Target="../media/image2.png"/><Relationship Id="rId2" Type="http://schemas.openxmlformats.org/officeDocument/2006/relationships/slide" Target="slide14.xml"/><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21.svg"/><Relationship Id="rId5" Type="http://schemas.openxmlformats.org/officeDocument/2006/relationships/slide" Target="slide2.xml"/><Relationship Id="rId10" Type="http://schemas.openxmlformats.org/officeDocument/2006/relationships/image" Target="../media/image15.png"/><Relationship Id="rId4" Type="http://schemas.openxmlformats.org/officeDocument/2006/relationships/image" Target="../media/image13.png"/><Relationship Id="rId9" Type="http://schemas.openxmlformats.org/officeDocument/2006/relationships/image" Target="../media/image19.svg"/><Relationship Id="rId1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7.png"/><Relationship Id="rId7" Type="http://schemas.openxmlformats.org/officeDocument/2006/relationships/hyperlink" Target="http://www.cpias-auvergnerhonealpes.fr/grippe_vacciner_c_est_proteger/accueil.html"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23.xml"/><Relationship Id="rId4" Type="http://schemas.openxmlformats.org/officeDocument/2006/relationships/hyperlink" Target="https://www.hcsp.fr/explore.cgi/avisrapportsdomaine?clefr=548"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slide" Target="slide12.xml"/><Relationship Id="rId7" Type="http://schemas.openxmlformats.org/officeDocument/2006/relationships/image" Target="../media/image11.png"/><Relationship Id="rId12" Type="http://schemas.openxmlformats.org/officeDocument/2006/relationships/image" Target="../media/image3.png"/><Relationship Id="rId2" Type="http://schemas.openxmlformats.org/officeDocument/2006/relationships/slide" Target="slide13.xml"/><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hyperlink" Target="http://www.cpias-auvergnerhonealpes.fr/grippe_vacciner_c_est_proteger/accueil.html" TargetMode="External"/><Relationship Id="rId5" Type="http://schemas.openxmlformats.org/officeDocument/2006/relationships/image" Target="../media/image7.png"/><Relationship Id="rId10" Type="http://schemas.openxmlformats.org/officeDocument/2006/relationships/image" Target="../media/image2.png"/><Relationship Id="rId4" Type="http://schemas.openxmlformats.org/officeDocument/2006/relationships/slide" Target="slide2.xml"/><Relationship Id="rId9" Type="http://schemas.openxmlformats.org/officeDocument/2006/relationships/image" Target="../media/image22.png"/></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0.png"/><Relationship Id="rId7" Type="http://schemas.openxmlformats.org/officeDocument/2006/relationships/hyperlink" Target="http://www.cpias-auvergnerhonealpes.fr/grippe_vacciner_c_est_proteger/accueil.html" TargetMode="Externa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23.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7.png"/><Relationship Id="rId7" Type="http://schemas.openxmlformats.org/officeDocument/2006/relationships/hyperlink" Target="http://www.cpias-auvergnerhonealpes.fr/grippe_vacciner_c_est_proteger/accueil.html"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23.xml"/><Relationship Id="rId4" Type="http://schemas.openxmlformats.org/officeDocument/2006/relationships/hyperlink" Target="https://www.hcsp.fr/explore.cgi/avisrapportsdomaine?clefr=548"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 Target="slide23.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www.cpias-auvergnerhonealpes.fr/grippe_vacciner_c_est_proteger/accueil.html" TargetMode="Externa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7.png"/><Relationship Id="rId7" Type="http://schemas.openxmlformats.org/officeDocument/2006/relationships/hyperlink" Target="http://www.cpias-auvergnerhonealpes.fr/grippe_vacciner_c_est_proteger/accueil.html"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23.xml"/><Relationship Id="rId4" Type="http://schemas.openxmlformats.org/officeDocument/2006/relationships/hyperlink" Target="https://www.hcsp.fr/explore.cgi/avisrapportsdomaine?clefr=548" TargetMode="External"/></Relationships>
</file>

<file path=ppt/slides/_rels/slide20.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8.svg"/><Relationship Id="rId3" Type="http://schemas.openxmlformats.org/officeDocument/2006/relationships/slide" Target="slide16.xml"/><Relationship Id="rId7" Type="http://schemas.openxmlformats.org/officeDocument/2006/relationships/image" Target="../media/image14.png"/><Relationship Id="rId12" Type="http://schemas.openxmlformats.org/officeDocument/2006/relationships/image" Target="../media/image7.png"/><Relationship Id="rId2" Type="http://schemas.openxmlformats.org/officeDocument/2006/relationships/slide" Target="slide14.xml"/><Relationship Id="rId16"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2.xml"/><Relationship Id="rId5" Type="http://schemas.openxmlformats.org/officeDocument/2006/relationships/slide" Target="slide17.xml"/><Relationship Id="rId15" Type="http://schemas.openxmlformats.org/officeDocument/2006/relationships/hyperlink" Target="http://www.cpias-auvergnerhonealpes.fr/grippe_vacciner_c_est_proteger/accueil.html" TargetMode="External"/><Relationship Id="rId10" Type="http://schemas.openxmlformats.org/officeDocument/2006/relationships/image" Target="../media/image21.svg"/><Relationship Id="rId4" Type="http://schemas.openxmlformats.org/officeDocument/2006/relationships/image" Target="../media/image13.png"/><Relationship Id="rId9" Type="http://schemas.openxmlformats.org/officeDocument/2006/relationships/image" Target="../media/image15.png"/><Relationship Id="rId14" Type="http://schemas.openxmlformats.org/officeDocument/2006/relationships/image" Target="../media/image2.png"/></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hyperlink" Target="http://www.cpias-auvergnerhonealpes.fr/grippe_vacciner_c_est_proteger/accueil.html" TargetMode="External"/><Relationship Id="rId3" Type="http://schemas.openxmlformats.org/officeDocument/2006/relationships/slide" Target="slide22.xml"/><Relationship Id="rId7" Type="http://schemas.openxmlformats.org/officeDocument/2006/relationships/image" Target="../media/image8.svg"/><Relationship Id="rId12"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themeOverride" Target="../theme/themeOverride1.xml"/><Relationship Id="rId6" Type="http://schemas.openxmlformats.org/officeDocument/2006/relationships/image" Target="../media/image7.png"/><Relationship Id="rId11" Type="http://schemas.openxmlformats.org/officeDocument/2006/relationships/image" Target="../media/image14.svg"/><Relationship Id="rId5" Type="http://schemas.openxmlformats.org/officeDocument/2006/relationships/slide" Target="slide2.xml"/><Relationship Id="rId10" Type="http://schemas.openxmlformats.org/officeDocument/2006/relationships/image" Target="../media/image11.png"/><Relationship Id="rId4" Type="http://schemas.openxmlformats.org/officeDocument/2006/relationships/slide" Target="slide20.xml"/><Relationship Id="rId9" Type="http://schemas.openxmlformats.org/officeDocument/2006/relationships/image" Target="../media/image16.svg"/><Relationship Id="rId14" Type="http://schemas.openxmlformats.org/officeDocument/2006/relationships/image" Target="../media/image3.png"/></Relationships>
</file>

<file path=ppt/slides/_rels/slide2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hyperlink" Target="http://www.cpias-auvergnerhonealpes.fr/grippe_vacciner_c_est_proteger/accueil.html" TargetMode="External"/><Relationship Id="rId3" Type="http://schemas.openxmlformats.org/officeDocument/2006/relationships/slide" Target="slide16.xml"/><Relationship Id="rId7" Type="http://schemas.openxmlformats.org/officeDocument/2006/relationships/image" Target="../media/image8.svg"/><Relationship Id="rId12" Type="http://schemas.openxmlformats.org/officeDocument/2006/relationships/image" Target="../media/image2.png"/><Relationship Id="rId2" Type="http://schemas.openxmlformats.org/officeDocument/2006/relationships/slide" Target="slide14.xml"/><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21.svg"/><Relationship Id="rId5" Type="http://schemas.openxmlformats.org/officeDocument/2006/relationships/slide" Target="slide2.xml"/><Relationship Id="rId10" Type="http://schemas.openxmlformats.org/officeDocument/2006/relationships/image" Target="../media/image23.png"/><Relationship Id="rId4" Type="http://schemas.openxmlformats.org/officeDocument/2006/relationships/image" Target="../media/image13.png"/><Relationship Id="rId9" Type="http://schemas.openxmlformats.org/officeDocument/2006/relationships/image" Target="../media/image19.svg"/><Relationship Id="rId14" Type="http://schemas.openxmlformats.org/officeDocument/2006/relationships/image" Target="../media/image3.png"/></Relationships>
</file>

<file path=ppt/slides/_rels/slide2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https://www.hcsp.fr/explore.cgi/avisrapportsdomaine?clefr=548" TargetMode="External"/><Relationship Id="rId7" Type="http://schemas.openxmlformats.org/officeDocument/2006/relationships/hyperlink" Target="https://www.hcsp.fr/Explore.cgi/avisrapportsdomaine?clefr=651" TargetMode="External"/><Relationship Id="rId2" Type="http://schemas.openxmlformats.org/officeDocument/2006/relationships/hyperlink" Target="https://www.hcsp.fr/explore.cgi/avisrapportsdomaine?clefr=198" TargetMode="External"/><Relationship Id="rId1" Type="http://schemas.openxmlformats.org/officeDocument/2006/relationships/slideLayout" Target="../slideLayouts/slideLayout1.xml"/><Relationship Id="rId6" Type="http://schemas.openxmlformats.org/officeDocument/2006/relationships/hyperlink" Target="http://www.cpias-auvergnerhonealpes.fr/Doc_Reco/FichePratique/CAT_Rougeole_mars_2019_VersionLongue.pdf" TargetMode="External"/><Relationship Id="rId5" Type="http://schemas.openxmlformats.org/officeDocument/2006/relationships/hyperlink" Target="http://www.cpias-auvergnerhonealpes.fr/Doc_Reco/FichePratique/CAT_Rougeole2019_VersionCourte.pdf" TargetMode="External"/><Relationship Id="rId10" Type="http://schemas.openxmlformats.org/officeDocument/2006/relationships/image" Target="../media/image3.png"/><Relationship Id="rId4" Type="http://schemas.openxmlformats.org/officeDocument/2006/relationships/hyperlink" Target="http://solidarites-sante.gouv.fr/IMG/pdf/calendrier_vaccinations_2018.pdf" TargetMode="External"/><Relationship Id="rId9" Type="http://schemas.openxmlformats.org/officeDocument/2006/relationships/hyperlink" Target="http://www.cpias-auvergnerhonealpes.fr/grippe_vacciner_c_est_proteger/accueil.html" TargetMode="External"/></Relationships>
</file>

<file path=ppt/slides/_rels/slide2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4.svg"/><Relationship Id="rId7" Type="http://schemas.openxmlformats.org/officeDocument/2006/relationships/image" Target="../media/image6.png"/><Relationship Id="rId12"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www.cpias-auvergnerhonealpes.fr/grippe_vacciner_c_est_proteger/accueil.html" TargetMode="External"/><Relationship Id="rId5" Type="http://schemas.openxmlformats.org/officeDocument/2006/relationships/slide" Target="slide32.xml"/><Relationship Id="rId10" Type="http://schemas.openxmlformats.org/officeDocument/2006/relationships/image" Target="../media/image2.png"/><Relationship Id="rId4" Type="http://schemas.openxmlformats.org/officeDocument/2006/relationships/slide" Target="slide25.xml"/><Relationship Id="rId9" Type="http://schemas.openxmlformats.org/officeDocument/2006/relationships/slide" Target="slide2.xml"/></Relationships>
</file>

<file path=ppt/slides/_rels/slide2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 Target="slide27.xml"/><Relationship Id="rId7" Type="http://schemas.openxmlformats.org/officeDocument/2006/relationships/image" Target="../media/image10.svg"/><Relationship Id="rId12" Type="http://schemas.openxmlformats.org/officeDocument/2006/relationships/image" Target="../media/image3.png"/><Relationship Id="rId2" Type="http://schemas.openxmlformats.org/officeDocument/2006/relationships/slide" Target="slide26.xml"/><Relationship Id="rId1" Type="http://schemas.openxmlformats.org/officeDocument/2006/relationships/slideLayout" Target="../slideLayouts/slideLayout7.xml"/><Relationship Id="rId11" Type="http://schemas.openxmlformats.org/officeDocument/2006/relationships/hyperlink" Target="http://www.cpias-auvergnerhonealpes.fr/grippe_vacciner_c_est_proteger/accueil.html" TargetMode="External"/><Relationship Id="rId5" Type="http://schemas.openxmlformats.org/officeDocument/2006/relationships/image" Target="../media/image8.svg"/><Relationship Id="rId10" Type="http://schemas.openxmlformats.org/officeDocument/2006/relationships/image" Target="../media/image2.png"/><Relationship Id="rId4" Type="http://schemas.openxmlformats.org/officeDocument/2006/relationships/image" Target="../media/image24.png"/><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www.cpias-auvergnerhonealpes.fr/grippe_vacciner_c_est_proteger/accueil.html" TargetMode="External"/><Relationship Id="rId5" Type="http://schemas.openxmlformats.org/officeDocument/2006/relationships/image" Target="../media/image2.png"/><Relationship Id="rId4" Type="http://schemas.openxmlformats.org/officeDocument/2006/relationships/slide" Target="slide23.xml"/></Relationships>
</file>

<file path=ppt/slides/_rels/slide27.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slide" Target="slide34.xml"/><Relationship Id="rId12" Type="http://schemas.openxmlformats.org/officeDocument/2006/relationships/image" Target="../media/image7.png"/><Relationship Id="rId17" Type="http://schemas.openxmlformats.org/officeDocument/2006/relationships/image" Target="../media/image3.png"/><Relationship Id="rId2" Type="http://schemas.openxmlformats.org/officeDocument/2006/relationships/slideLayout" Target="../slideLayouts/slideLayout7.xml"/><Relationship Id="rId16" Type="http://schemas.openxmlformats.org/officeDocument/2006/relationships/hyperlink" Target="http://www.cpias-auvergnerhonealpes.fr/grippe_vacciner_c_est_proteger/accueil.html" TargetMode="External"/><Relationship Id="rId1" Type="http://schemas.openxmlformats.org/officeDocument/2006/relationships/themeOverride" Target="../theme/themeOverride2.xml"/><Relationship Id="rId11" Type="http://schemas.openxmlformats.org/officeDocument/2006/relationships/slide" Target="slide2.xml"/><Relationship Id="rId5" Type="http://schemas.openxmlformats.org/officeDocument/2006/relationships/image" Target="../media/image11.png"/><Relationship Id="rId15" Type="http://schemas.openxmlformats.org/officeDocument/2006/relationships/image" Target="../media/image2.png"/><Relationship Id="rId10" Type="http://schemas.openxmlformats.org/officeDocument/2006/relationships/image" Target="../media/image16.svg"/><Relationship Id="rId4" Type="http://schemas.openxmlformats.org/officeDocument/2006/relationships/slide" Target="slide28.xml"/><Relationship Id="rId9" Type="http://schemas.openxmlformats.org/officeDocument/2006/relationships/image" Target="../media/image12.png"/><Relationship Id="rId14" Type="http://schemas.openxmlformats.org/officeDocument/2006/relationships/image" Target="../media/image8.svg"/></Relationships>
</file>

<file path=ppt/slides/_rels/slide28.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8.svg"/><Relationship Id="rId3" Type="http://schemas.openxmlformats.org/officeDocument/2006/relationships/slide" Target="slide31.xml"/><Relationship Id="rId7" Type="http://schemas.openxmlformats.org/officeDocument/2006/relationships/image" Target="../media/image25.png"/><Relationship Id="rId12" Type="http://schemas.openxmlformats.org/officeDocument/2006/relationships/image" Target="../media/image7.png"/><Relationship Id="rId2" Type="http://schemas.openxmlformats.org/officeDocument/2006/relationships/slide" Target="slide35.xml"/><Relationship Id="rId16"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slide" Target="slide2.xml"/><Relationship Id="rId5" Type="http://schemas.openxmlformats.org/officeDocument/2006/relationships/slide" Target="slide29.xml"/><Relationship Id="rId15" Type="http://schemas.openxmlformats.org/officeDocument/2006/relationships/hyperlink" Target="http://www.cpias-auvergnerhonealpes.fr/grippe_vacciner_c_est_proteger/accueil.html" TargetMode="External"/><Relationship Id="rId10" Type="http://schemas.openxmlformats.org/officeDocument/2006/relationships/image" Target="../media/image27.svg"/><Relationship Id="rId4" Type="http://schemas.openxmlformats.org/officeDocument/2006/relationships/image" Target="../media/image13.png"/><Relationship Id="rId9" Type="http://schemas.openxmlformats.org/officeDocument/2006/relationships/image" Target="../media/image26.png"/><Relationship Id="rId1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www.cpias-auvergnerhonealpes.fr/grippe_vacciner_c_est_proteger/accueil.html" TargetMode="External"/><Relationship Id="rId5" Type="http://schemas.openxmlformats.org/officeDocument/2006/relationships/image" Target="../media/image2.png"/><Relationship Id="rId4" Type="http://schemas.openxmlformats.org/officeDocument/2006/relationships/slide" Target="slide23.xml"/></Relationships>
</file>

<file path=ppt/slides/_rels/slide30.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www.cpias-auvergnerhonealpes.fr/grippe_vacciner_c_est_proteger/accueil.html" TargetMode="Externa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0.png"/><Relationship Id="rId7" Type="http://schemas.openxmlformats.org/officeDocument/2006/relationships/hyperlink" Target="http://www.cpias-auvergnerhonealpes.fr/grippe_vacciner_c_est_proteger/accueil.html" TargetMode="Externa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23.xml"/><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slide" Target="slide36.xml"/><Relationship Id="rId7" Type="http://schemas.openxmlformats.org/officeDocument/2006/relationships/image" Target="../media/image7.png"/><Relationship Id="rId12" Type="http://schemas.openxmlformats.org/officeDocument/2006/relationships/image" Target="../media/image3.png"/><Relationship Id="rId2" Type="http://schemas.openxmlformats.org/officeDocument/2006/relationships/slide" Target="slide26.xml"/><Relationship Id="rId1" Type="http://schemas.openxmlformats.org/officeDocument/2006/relationships/slideLayout" Target="../slideLayouts/slideLayout7.xml"/><Relationship Id="rId6" Type="http://schemas.openxmlformats.org/officeDocument/2006/relationships/slide" Target="slide2.xml"/><Relationship Id="rId11" Type="http://schemas.openxmlformats.org/officeDocument/2006/relationships/hyperlink" Target="http://www.cpias-auvergnerhonealpes.fr/grippe_vacciner_c_est_proteger/accueil.html" TargetMode="External"/><Relationship Id="rId5" Type="http://schemas.openxmlformats.org/officeDocument/2006/relationships/image" Target="../media/image13.png"/><Relationship Id="rId10" Type="http://schemas.openxmlformats.org/officeDocument/2006/relationships/image" Target="../media/image2.png"/><Relationship Id="rId4" Type="http://schemas.openxmlformats.org/officeDocument/2006/relationships/slide" Target="slide42.xml"/><Relationship Id="rId9" Type="http://schemas.openxmlformats.org/officeDocument/2006/relationships/image" Target="../media/image8.svg"/></Relationships>
</file>

<file path=ppt/slides/_rels/slide33.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slide" Target="slide10.xml"/><Relationship Id="rId7" Type="http://schemas.openxmlformats.org/officeDocument/2006/relationships/image" Target="../media/image25.png"/><Relationship Id="rId12" Type="http://schemas.openxmlformats.org/officeDocument/2006/relationships/image" Target="../media/image7.png"/><Relationship Id="rId17" Type="http://schemas.openxmlformats.org/officeDocument/2006/relationships/image" Target="../media/image3.png"/><Relationship Id="rId2" Type="http://schemas.openxmlformats.org/officeDocument/2006/relationships/slide" Target="slide14.xml"/><Relationship Id="rId16" Type="http://schemas.openxmlformats.org/officeDocument/2006/relationships/hyperlink" Target="http://www.cpias-auvergnerhonealpes.fr/grippe_vacciner_c_est_proteger/accueil.html" TargetMode="External"/><Relationship Id="rId1" Type="http://schemas.openxmlformats.org/officeDocument/2006/relationships/slideLayout" Target="../slideLayouts/slideLayout7.xml"/><Relationship Id="rId6" Type="http://schemas.openxmlformats.org/officeDocument/2006/relationships/slide" Target="slide30.xml"/><Relationship Id="rId11" Type="http://schemas.openxmlformats.org/officeDocument/2006/relationships/slide" Target="slide2.xml"/><Relationship Id="rId5" Type="http://schemas.openxmlformats.org/officeDocument/2006/relationships/slide" Target="slide19.xml"/><Relationship Id="rId15" Type="http://schemas.openxmlformats.org/officeDocument/2006/relationships/image" Target="../media/image2.png"/><Relationship Id="rId10" Type="http://schemas.openxmlformats.org/officeDocument/2006/relationships/image" Target="../media/image27.svg"/><Relationship Id="rId4" Type="http://schemas.openxmlformats.org/officeDocument/2006/relationships/image" Target="../media/image13.png"/><Relationship Id="rId9" Type="http://schemas.openxmlformats.org/officeDocument/2006/relationships/image" Target="../media/image26.png"/><Relationship Id="rId14" Type="http://schemas.openxmlformats.org/officeDocument/2006/relationships/image" Target="../media/image8.svg"/></Relationships>
</file>

<file path=ppt/slides/_rels/slide34.xml.rels><?xml version="1.0" encoding="UTF-8" standalone="yes"?>
<Relationships xmlns="http://schemas.openxmlformats.org/package/2006/relationships"><Relationship Id="rId13" Type="http://schemas.openxmlformats.org/officeDocument/2006/relationships/image" Target="../media/image7.png"/><Relationship Id="rId18" Type="http://schemas.openxmlformats.org/officeDocument/2006/relationships/image" Target="../media/image3.png"/><Relationship Id="rId3" Type="http://schemas.openxmlformats.org/officeDocument/2006/relationships/slide" Target="slide35.xml"/><Relationship Id="rId12" Type="http://schemas.openxmlformats.org/officeDocument/2006/relationships/slide" Target="slide2.xml"/><Relationship Id="rId17" Type="http://schemas.openxmlformats.org/officeDocument/2006/relationships/hyperlink" Target="http://www.cpias-auvergnerhonealpes.fr/grippe_vacciner_c_est_proteger/accueil.html" TargetMode="External"/><Relationship Id="rId2" Type="http://schemas.openxmlformats.org/officeDocument/2006/relationships/image" Target="../media/image13.png"/><Relationship Id="rId16" Type="http://schemas.openxmlformats.org/officeDocument/2006/relationships/image" Target="../media/image2.png"/><Relationship Id="rId1" Type="http://schemas.openxmlformats.org/officeDocument/2006/relationships/slideLayout" Target="../slideLayouts/slideLayout7.xml"/><Relationship Id="rId11" Type="http://schemas.openxmlformats.org/officeDocument/2006/relationships/image" Target="../media/image27.svg"/><Relationship Id="rId5" Type="http://schemas.openxmlformats.org/officeDocument/2006/relationships/image" Target="../media/image25.png"/><Relationship Id="rId15" Type="http://schemas.openxmlformats.org/officeDocument/2006/relationships/image" Target="../media/image8.svg"/><Relationship Id="rId10" Type="http://schemas.openxmlformats.org/officeDocument/2006/relationships/image" Target="../media/image26.png"/><Relationship Id="rId4" Type="http://schemas.openxmlformats.org/officeDocument/2006/relationships/slide" Target="slide31.xml"/><Relationship Id="rId9" Type="http://schemas.openxmlformats.org/officeDocument/2006/relationships/image" Target="../media/image25.svg"/></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www.cpias-auvergnerhonealpes.fr/grippe_vacciner_c_est_proteger/accueil.html" TargetMode="External"/><Relationship Id="rId5" Type="http://schemas.openxmlformats.org/officeDocument/2006/relationships/image" Target="../media/image2.png"/><Relationship Id="rId4" Type="http://schemas.openxmlformats.org/officeDocument/2006/relationships/slide" Target="slide23.xml"/></Relationships>
</file>

<file path=ppt/slides/_rels/slide36.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slide" Target="slide28.xml"/><Relationship Id="rId7" Type="http://schemas.openxmlformats.org/officeDocument/2006/relationships/image" Target="../media/image11.png"/><Relationship Id="rId12" Type="http://schemas.openxmlformats.org/officeDocument/2006/relationships/image" Target="../media/image3.png"/><Relationship Id="rId2" Type="http://schemas.openxmlformats.org/officeDocument/2006/relationships/slide" Target="slide34.xml"/><Relationship Id="rId1" Type="http://schemas.openxmlformats.org/officeDocument/2006/relationships/slideLayout" Target="../slideLayouts/slideLayout7.xml"/><Relationship Id="rId6" Type="http://schemas.openxmlformats.org/officeDocument/2006/relationships/image" Target="../media/image8.svg"/><Relationship Id="rId11" Type="http://schemas.openxmlformats.org/officeDocument/2006/relationships/hyperlink" Target="http://www.cpias-auvergnerhonealpes.fr/grippe_vacciner_c_est_proteger/accueil.html" TargetMode="External"/><Relationship Id="rId5" Type="http://schemas.openxmlformats.org/officeDocument/2006/relationships/image" Target="../media/image7.png"/><Relationship Id="rId10" Type="http://schemas.openxmlformats.org/officeDocument/2006/relationships/image" Target="../media/image2.png"/><Relationship Id="rId4" Type="http://schemas.openxmlformats.org/officeDocument/2006/relationships/slide" Target="slide2.xml"/><Relationship Id="rId9" Type="http://schemas.openxmlformats.org/officeDocument/2006/relationships/image" Target="../media/image22.png"/></Relationships>
</file>

<file path=ppt/slides/_rels/slide3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0.png"/><Relationship Id="rId7" Type="http://schemas.openxmlformats.org/officeDocument/2006/relationships/hyperlink" Target="http://www.cpias-auvergnerhonealpes.fr/grippe_vacciner_c_est_proteger/accueil.html" TargetMode="Externa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slide" Target="slide23.xml"/><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www.cpias-auvergnerhonealpes.fr/grippe_vacciner_c_est_proteger/accueil.html" TargetMode="External"/><Relationship Id="rId5" Type="http://schemas.openxmlformats.org/officeDocument/2006/relationships/image" Target="../media/image2.png"/><Relationship Id="rId4" Type="http://schemas.openxmlformats.org/officeDocument/2006/relationships/slide" Target="slide23.xml"/></Relationships>
</file>

<file path=ppt/slides/_rels/slide39.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www.cpias-auvergnerhonealpes.fr/grippe_vacciner_c_est_proteger/accueil.html" TargetMode="Externa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www.cpias-auvergnerhonealpes.fr/grippe_vacciner_c_est_proteger/accueil.html" TargetMode="External"/><Relationship Id="rId5" Type="http://schemas.openxmlformats.org/officeDocument/2006/relationships/image" Target="../media/image2.png"/><Relationship Id="rId4" Type="http://schemas.openxmlformats.org/officeDocument/2006/relationships/slide" Target="slide23.xml"/></Relationships>
</file>

<file path=ppt/slides/_rels/slide41.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slide" Target="slide37.xml"/><Relationship Id="rId7" Type="http://schemas.openxmlformats.org/officeDocument/2006/relationships/image" Target="../media/image25.png"/><Relationship Id="rId12" Type="http://schemas.openxmlformats.org/officeDocument/2006/relationships/image" Target="../media/image7.png"/><Relationship Id="rId17" Type="http://schemas.openxmlformats.org/officeDocument/2006/relationships/image" Target="../media/image3.png"/><Relationship Id="rId2" Type="http://schemas.openxmlformats.org/officeDocument/2006/relationships/slide" Target="slide35.xml"/><Relationship Id="rId16" Type="http://schemas.openxmlformats.org/officeDocument/2006/relationships/hyperlink" Target="http://www.cpias-auvergnerhonealpes.fr/grippe_vacciner_c_est_proteger/accueil.html" TargetMode="External"/><Relationship Id="rId1" Type="http://schemas.openxmlformats.org/officeDocument/2006/relationships/slideLayout" Target="../slideLayouts/slideLayout7.xml"/><Relationship Id="rId6" Type="http://schemas.openxmlformats.org/officeDocument/2006/relationships/slide" Target="slide39.xml"/><Relationship Id="rId11" Type="http://schemas.openxmlformats.org/officeDocument/2006/relationships/slide" Target="slide2.xml"/><Relationship Id="rId5" Type="http://schemas.openxmlformats.org/officeDocument/2006/relationships/slide" Target="slide38.xml"/><Relationship Id="rId15" Type="http://schemas.openxmlformats.org/officeDocument/2006/relationships/image" Target="../media/image2.png"/><Relationship Id="rId10" Type="http://schemas.openxmlformats.org/officeDocument/2006/relationships/image" Target="../media/image27.svg"/><Relationship Id="rId4" Type="http://schemas.openxmlformats.org/officeDocument/2006/relationships/image" Target="../media/image13.png"/><Relationship Id="rId9" Type="http://schemas.openxmlformats.org/officeDocument/2006/relationships/image" Target="../media/image26.png"/><Relationship Id="rId14" Type="http://schemas.openxmlformats.org/officeDocument/2006/relationships/image" Target="../media/image8.svg"/></Relationships>
</file>

<file path=ppt/slides/_rels/slide42.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slide" Target="slide43.xml"/><Relationship Id="rId12" Type="http://schemas.openxmlformats.org/officeDocument/2006/relationships/image" Target="../media/image7.png"/><Relationship Id="rId17" Type="http://schemas.openxmlformats.org/officeDocument/2006/relationships/image" Target="../media/image3.png"/><Relationship Id="rId2" Type="http://schemas.openxmlformats.org/officeDocument/2006/relationships/slideLayout" Target="../slideLayouts/slideLayout7.xml"/><Relationship Id="rId16" Type="http://schemas.openxmlformats.org/officeDocument/2006/relationships/hyperlink" Target="http://www.cpias-auvergnerhonealpes.fr/grippe_vacciner_c_est_proteger/accueil.html" TargetMode="External"/><Relationship Id="rId1" Type="http://schemas.openxmlformats.org/officeDocument/2006/relationships/themeOverride" Target="../theme/themeOverride3.xml"/><Relationship Id="rId11" Type="http://schemas.openxmlformats.org/officeDocument/2006/relationships/slide" Target="slide2.xml"/><Relationship Id="rId5" Type="http://schemas.openxmlformats.org/officeDocument/2006/relationships/image" Target="../media/image12.png"/><Relationship Id="rId15" Type="http://schemas.openxmlformats.org/officeDocument/2006/relationships/image" Target="../media/image2.png"/><Relationship Id="rId10" Type="http://schemas.openxmlformats.org/officeDocument/2006/relationships/image" Target="../media/image14.svg"/><Relationship Id="rId4" Type="http://schemas.openxmlformats.org/officeDocument/2006/relationships/slide" Target="slide41.xml"/><Relationship Id="rId9" Type="http://schemas.openxmlformats.org/officeDocument/2006/relationships/image" Target="../media/image11.png"/><Relationship Id="rId14" Type="http://schemas.openxmlformats.org/officeDocument/2006/relationships/image" Target="../media/image8.svg"/></Relationships>
</file>

<file path=ppt/slides/_rels/slide43.xml.rels><?xml version="1.0" encoding="UTF-8" standalone="yes"?>
<Relationships xmlns="http://schemas.openxmlformats.org/package/2006/relationships"><Relationship Id="rId13" Type="http://schemas.openxmlformats.org/officeDocument/2006/relationships/image" Target="../media/image7.png"/><Relationship Id="rId18" Type="http://schemas.openxmlformats.org/officeDocument/2006/relationships/image" Target="../media/image3.png"/><Relationship Id="rId3" Type="http://schemas.openxmlformats.org/officeDocument/2006/relationships/slide" Target="slide37.xml"/><Relationship Id="rId12" Type="http://schemas.openxmlformats.org/officeDocument/2006/relationships/slide" Target="slide2.xml"/><Relationship Id="rId17" Type="http://schemas.openxmlformats.org/officeDocument/2006/relationships/hyperlink" Target="http://www.cpias-auvergnerhonealpes.fr/grippe_vacciner_c_est_proteger/accueil.html" TargetMode="External"/><Relationship Id="rId2" Type="http://schemas.openxmlformats.org/officeDocument/2006/relationships/slide" Target="slide35.xml"/><Relationship Id="rId16" Type="http://schemas.openxmlformats.org/officeDocument/2006/relationships/image" Target="../media/image2.png"/><Relationship Id="rId1" Type="http://schemas.openxmlformats.org/officeDocument/2006/relationships/slideLayout" Target="../slideLayouts/slideLayout7.xml"/><Relationship Id="rId11" Type="http://schemas.openxmlformats.org/officeDocument/2006/relationships/image" Target="../media/image27.svg"/><Relationship Id="rId5" Type="http://schemas.openxmlformats.org/officeDocument/2006/relationships/image" Target="../media/image25.png"/><Relationship Id="rId15" Type="http://schemas.openxmlformats.org/officeDocument/2006/relationships/image" Target="../media/image8.svg"/><Relationship Id="rId10" Type="http://schemas.openxmlformats.org/officeDocument/2006/relationships/image" Target="../media/image27.png"/><Relationship Id="rId4" Type="http://schemas.openxmlformats.org/officeDocument/2006/relationships/image" Target="../media/image13.png"/><Relationship Id="rId9"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451" y="691574"/>
            <a:ext cx="2524359" cy="38110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428751" cy="923925"/>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5" name="Virage 4"/>
          <p:cNvSpPr/>
          <p:nvPr/>
        </p:nvSpPr>
        <p:spPr>
          <a:xfrm flipV="1">
            <a:off x="1155701" y="4239899"/>
            <a:ext cx="3377054" cy="1247738"/>
          </a:xfrm>
          <a:prstGeom prst="bentArrow">
            <a:avLst>
              <a:gd name="adj1" fmla="val 26004"/>
              <a:gd name="adj2" fmla="val 25000"/>
              <a:gd name="adj3" fmla="val 49094"/>
              <a:gd name="adj4" fmla="val 43750"/>
            </a:avLst>
          </a:prstGeom>
          <a:solidFill>
            <a:srgbClr val="0C5C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prstClr val="white"/>
              </a:solidFill>
              <a:latin typeface="Calibri"/>
            </a:endParaRPr>
          </a:p>
        </p:txBody>
      </p:sp>
      <p:sp>
        <p:nvSpPr>
          <p:cNvPr id="6" name="ZoneTexte 5"/>
          <p:cNvSpPr txBox="1"/>
          <p:nvPr/>
        </p:nvSpPr>
        <p:spPr>
          <a:xfrm>
            <a:off x="2794000" y="3702572"/>
            <a:ext cx="8801100" cy="715089"/>
          </a:xfrm>
          <a:prstGeom prst="roundRect">
            <a:avLst/>
          </a:prstGeom>
          <a:noFill/>
          <a:ln>
            <a:solidFill>
              <a:schemeClr val="tx1"/>
            </a:solidFill>
          </a:ln>
        </p:spPr>
        <p:txBody>
          <a:bodyPr wrap="square" rtlCol="0">
            <a:spAutoFit/>
          </a:bodyPr>
          <a:lstStyle/>
          <a:p>
            <a:pPr algn="ctr"/>
            <a:r>
              <a:rPr lang="fr-FR" dirty="0">
                <a:solidFill>
                  <a:prstClr val="black"/>
                </a:solidFill>
                <a:latin typeface="Calibri"/>
              </a:rPr>
              <a:t>Pour connaitre la conduite à tenir </a:t>
            </a:r>
            <a:r>
              <a:rPr lang="fr-FR" b="1" i="1" dirty="0">
                <a:solidFill>
                  <a:prstClr val="black"/>
                </a:solidFill>
                <a:latin typeface="Calibri"/>
              </a:rPr>
              <a:t>je me laisse guider en cliquant sur les affirmations </a:t>
            </a:r>
            <a:r>
              <a:rPr lang="fr-FR" dirty="0">
                <a:solidFill>
                  <a:prstClr val="black"/>
                </a:solidFill>
                <a:latin typeface="Calibri"/>
              </a:rPr>
              <a:t>contenues dans les bulles</a:t>
            </a:r>
          </a:p>
        </p:txBody>
      </p:sp>
      <p:sp>
        <p:nvSpPr>
          <p:cNvPr id="4" name="Rectangle à coins arrondis 3">
            <a:hlinkClick r:id="rId4" action="ppaction://hlinksldjump"/>
          </p:cNvPr>
          <p:cNvSpPr/>
          <p:nvPr/>
        </p:nvSpPr>
        <p:spPr>
          <a:xfrm>
            <a:off x="4806827" y="4824329"/>
            <a:ext cx="4051761" cy="767946"/>
          </a:xfrm>
          <a:prstGeom prst="roundRect">
            <a:avLst/>
          </a:prstGeom>
          <a:solidFill>
            <a:srgbClr val="FF0000"/>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fr-FR" sz="3200" b="1" dirty="0">
                <a:solidFill>
                  <a:prstClr val="white"/>
                </a:solidFill>
                <a:effectLst>
                  <a:outerShdw blurRad="38100" dist="38100" dir="2700000" algn="tl">
                    <a:srgbClr val="000000">
                      <a:alpha val="43137"/>
                    </a:srgbClr>
                  </a:outerShdw>
                </a:effectLst>
                <a:latin typeface="Calibri"/>
              </a:rPr>
              <a:t>J’y vais  !</a:t>
            </a:r>
          </a:p>
        </p:txBody>
      </p:sp>
      <p:sp>
        <p:nvSpPr>
          <p:cNvPr id="10" name="Titre 1"/>
          <p:cNvSpPr txBox="1">
            <a:spLocks/>
          </p:cNvSpPr>
          <p:nvPr/>
        </p:nvSpPr>
        <p:spPr>
          <a:xfrm>
            <a:off x="2222500" y="350194"/>
            <a:ext cx="9715499" cy="276524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4900" b="1" dirty="0">
                <a:solidFill>
                  <a:srgbClr val="FF0000"/>
                </a:solidFill>
              </a:rPr>
              <a:t>Rougeole, suis-je </a:t>
            </a:r>
            <a:r>
              <a:rPr lang="fr-FR" sz="4900" b="1" dirty="0" err="1" smtClean="0">
                <a:solidFill>
                  <a:srgbClr val="FF0000"/>
                </a:solidFill>
              </a:rPr>
              <a:t>protégé·e</a:t>
            </a:r>
            <a:r>
              <a:rPr lang="fr-FR" sz="4900" b="1" dirty="0" smtClean="0">
                <a:solidFill>
                  <a:srgbClr val="FF0000"/>
                </a:solidFill>
              </a:rPr>
              <a:t> </a:t>
            </a:r>
            <a:r>
              <a:rPr lang="fr-FR" sz="4900" b="1" dirty="0">
                <a:solidFill>
                  <a:srgbClr val="FF0000"/>
                </a:solidFill>
              </a:rPr>
              <a:t>?*</a:t>
            </a:r>
          </a:p>
          <a:p>
            <a:r>
              <a:rPr lang="fr-FR" sz="3500" b="1" dirty="0">
                <a:solidFill>
                  <a:srgbClr val="FF0000"/>
                </a:solidFill>
              </a:rPr>
              <a:t> j’ai été ou je risque d’être en contact avec un cas de rougeole, </a:t>
            </a:r>
          </a:p>
          <a:p>
            <a:r>
              <a:rPr lang="fr-FR" sz="3500" b="1" dirty="0">
                <a:solidFill>
                  <a:srgbClr val="FF0000"/>
                </a:solidFill>
              </a:rPr>
              <a:t>conduite à tenir ?</a:t>
            </a:r>
          </a:p>
        </p:txBody>
      </p:sp>
      <p:sp>
        <p:nvSpPr>
          <p:cNvPr id="2" name="ZoneTexte 1"/>
          <p:cNvSpPr txBox="1"/>
          <p:nvPr/>
        </p:nvSpPr>
        <p:spPr>
          <a:xfrm>
            <a:off x="2387600" y="2779242"/>
            <a:ext cx="9398000" cy="646331"/>
          </a:xfrm>
          <a:prstGeom prst="rect">
            <a:avLst/>
          </a:prstGeom>
          <a:noFill/>
        </p:spPr>
        <p:txBody>
          <a:bodyPr wrap="square" rtlCol="0">
            <a:spAutoFit/>
          </a:bodyPr>
          <a:lstStyle/>
          <a:p>
            <a:pPr algn="ctr"/>
            <a:r>
              <a:rPr lang="fr-FR" dirty="0"/>
              <a:t>La rougeole est une maladie épidémique grave très contagieuse à transmission aérienne : un contact, même très limité dans le temps, peut suffire à transmettre le virus</a:t>
            </a:r>
          </a:p>
        </p:txBody>
      </p:sp>
      <p:sp>
        <p:nvSpPr>
          <p:cNvPr id="7" name="ZoneTexte 6"/>
          <p:cNvSpPr txBox="1"/>
          <p:nvPr/>
        </p:nvSpPr>
        <p:spPr>
          <a:xfrm>
            <a:off x="275950" y="5818059"/>
            <a:ext cx="1211359" cy="276999"/>
          </a:xfrm>
          <a:prstGeom prst="rect">
            <a:avLst/>
          </a:prstGeom>
          <a:noFill/>
        </p:spPr>
        <p:txBody>
          <a:bodyPr wrap="square" rtlCol="0">
            <a:spAutoFit/>
          </a:bodyPr>
          <a:lstStyle/>
          <a:p>
            <a:pPr algn="ctr"/>
            <a:r>
              <a:rPr lang="fr-FR" sz="1200" b="1" dirty="0">
                <a:cs typeface="Arial" panose="020B0604020202020204" pitchFamily="34" charset="0"/>
              </a:rPr>
              <a:t> Février 2018</a:t>
            </a:r>
          </a:p>
        </p:txBody>
      </p:sp>
      <p:pic>
        <p:nvPicPr>
          <p:cNvPr id="1026" name="Picture 2" descr="http://www.cpias-auvergnerhonealpes.fr/Images/vaccination/logo_200-roug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3576" y="5230141"/>
            <a:ext cx="1416106" cy="62308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55600" y="6074776"/>
            <a:ext cx="11582400" cy="646331"/>
          </a:xfrm>
          <a:prstGeom prst="rect">
            <a:avLst/>
          </a:prstGeom>
        </p:spPr>
        <p:txBody>
          <a:bodyPr wrap="square">
            <a:spAutoFit/>
          </a:bodyPr>
          <a:lstStyle/>
          <a:p>
            <a:r>
              <a:rPr lang="fr-FR" sz="1200" i="1" dirty="0">
                <a:latin typeface="+mj-lt"/>
                <a:ea typeface="Calibri" panose="020F0502020204030204" pitchFamily="34" charset="0"/>
                <a:cs typeface="Times New Roman" panose="02020603050405020304" pitchFamily="18" charset="0"/>
              </a:rPr>
              <a:t>*</a:t>
            </a:r>
            <a:r>
              <a:rPr lang="fr-FR" sz="1200" i="1" dirty="0"/>
              <a:t>Ce logigramme à destination des professionnels de santé, vous donnera des indications quant à la nécessité de réaliser ou de compléter votre vaccination vis-à-vis de la rougeole des oreillons et de la rubéole. En cas de situation particulière ou pour toute question sur la vaccination contre la rubéole et les oreillons (vaccin trivalent) nous vous invitons à vous rapprocher de votre médecin traitant, de votre médecin de santé au travail ou d’un infectiologue.</a:t>
            </a:r>
            <a:endParaRPr lang="fr-FR" sz="1200" dirty="0"/>
          </a:p>
        </p:txBody>
      </p:sp>
    </p:spTree>
    <p:extLst>
      <p:ext uri="{BB962C8B-B14F-4D97-AF65-F5344CB8AC3E}">
        <p14:creationId xmlns:p14="http://schemas.microsoft.com/office/powerpoint/2010/main" val="32293974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a:hlinkClick r:id="rId2" action="ppaction://hlinksldjump"/>
          </p:cNvPr>
          <p:cNvSpPr/>
          <p:nvPr/>
        </p:nvSpPr>
        <p:spPr>
          <a:xfrm>
            <a:off x="2162981" y="1249045"/>
            <a:ext cx="3520800" cy="4494176"/>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000" b="1" dirty="0">
                <a:solidFill>
                  <a:srgbClr val="C00000"/>
                </a:solidFill>
              </a:rPr>
              <a:t>J’ai été en contact avec un cas de rougeole car : </a:t>
            </a:r>
          </a:p>
          <a:p>
            <a:pPr algn="ctr"/>
            <a:r>
              <a:rPr lang="fr-FR" sz="2000" dirty="0"/>
              <a:t>J’ai fréquenté de manière concomitante les mêmes locaux que lui, y compris de façon indirecte s’il s’agit de locaux confinés, pendant la période de contagiosité du cas : de la veille de l’apparition de la fièvre (5 jours avant l’éruption cutanée) à 5 jours après le début de l’éruption.</a:t>
            </a:r>
          </a:p>
        </p:txBody>
      </p:sp>
      <p:sp>
        <p:nvSpPr>
          <p:cNvPr id="5" name="Rectangle à coins arrondis 4">
            <a:hlinkClick r:id="rId3" action="ppaction://hlinksldjump"/>
          </p:cNvPr>
          <p:cNvSpPr/>
          <p:nvPr/>
        </p:nvSpPr>
        <p:spPr>
          <a:xfrm>
            <a:off x="6514289" y="1293783"/>
            <a:ext cx="3521413" cy="4494176"/>
          </a:xfrm>
          <a:prstGeom prst="roundRect">
            <a:avLst/>
          </a:prstGeom>
          <a:solidFill>
            <a:srgbClr val="00B050"/>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fr-FR" sz="2000" b="1" dirty="0">
                <a:solidFill>
                  <a:srgbClr val="C00000"/>
                </a:solidFill>
              </a:rPr>
              <a:t>Je n’ai pas été en contact avec un cas de rougeole car:</a:t>
            </a:r>
          </a:p>
          <a:p>
            <a:pPr algn="ctr"/>
            <a:r>
              <a:rPr lang="fr-FR" sz="2000" dirty="0"/>
              <a:t>Je n’ai pas fréquenté de manière concomitante les mêmes locaux que lui, y compris de façon indirecte s’il s’agit de locaux confinés, pendant la période de contagiosité du cas : de la veille de l’apparition de la fièvre (5 jours avant l’éruption cutanée) à 5 jours après le début de l’éruption.</a:t>
            </a:r>
          </a:p>
        </p:txBody>
      </p:sp>
      <p:sp>
        <p:nvSpPr>
          <p:cNvPr id="6" name="Titre 5"/>
          <p:cNvSpPr txBox="1">
            <a:spLocks noGrp="1"/>
          </p:cNvSpPr>
          <p:nvPr>
            <p:ph type="title"/>
          </p:nvPr>
        </p:nvSpPr>
        <p:spPr>
          <a:xfrm>
            <a:off x="3151905" y="435424"/>
            <a:ext cx="7042741" cy="646331"/>
          </a:xfrm>
          <a:prstGeom prst="rect">
            <a:avLst/>
          </a:prstGeom>
          <a:noFill/>
        </p:spPr>
        <p:txBody>
          <a:bodyPr wrap="square" rtlCol="0">
            <a:spAutoFit/>
          </a:bodyPr>
          <a:lstStyle/>
          <a:p>
            <a:pPr algn="ctr"/>
            <a:r>
              <a:rPr lang="fr-FR" sz="3600" b="1" dirty="0"/>
              <a:t>Contact avec le cas de rougeole?</a:t>
            </a:r>
          </a:p>
        </p:txBody>
      </p:sp>
      <p:sp>
        <p:nvSpPr>
          <p:cNvPr id="8" name="ZoneTexte 7"/>
          <p:cNvSpPr txBox="1"/>
          <p:nvPr/>
        </p:nvSpPr>
        <p:spPr>
          <a:xfrm>
            <a:off x="2162982" y="5910512"/>
            <a:ext cx="7989451" cy="338554"/>
          </a:xfrm>
          <a:prstGeom prst="rect">
            <a:avLst/>
          </a:prstGeom>
          <a:noFill/>
        </p:spPr>
        <p:txBody>
          <a:bodyPr wrap="square" rtlCol="0">
            <a:spAutoFit/>
          </a:bodyPr>
          <a:lstStyle/>
          <a:p>
            <a:r>
              <a:rPr lang="fr-FR" sz="1600" b="1" dirty="0">
                <a:solidFill>
                  <a:srgbClr val="002060"/>
                </a:solidFill>
              </a:rPr>
              <a:t>En cas de doute, se rapprocher de l’équipe opérationnelle d’hygiène et du médecin du travail</a:t>
            </a:r>
          </a:p>
        </p:txBody>
      </p:sp>
      <p:sp>
        <p:nvSpPr>
          <p:cNvPr id="9" name="Bouton d’action : début 7">
            <a:hlinkClick r:id="" action="ppaction://hlinkshowjump?jump=firstslide" highlightClick="1"/>
            <a:extLst>
              <a:ext uri="{FF2B5EF4-FFF2-40B4-BE49-F238E27FC236}">
                <a16:creationId xmlns="" xmlns:a16="http://schemas.microsoft.com/office/drawing/2014/main" id="{6B104DC2-463C-4D1F-AC20-4961245C5CA3}"/>
              </a:ext>
            </a:extLst>
          </p:cNvPr>
          <p:cNvSpPr/>
          <p:nvPr/>
        </p:nvSpPr>
        <p:spPr>
          <a:xfrm>
            <a:off x="5683782" y="6444092"/>
            <a:ext cx="801213" cy="220276"/>
          </a:xfrm>
          <a:prstGeom prst="actionButtonBeginning">
            <a:avLst/>
          </a:prstGeom>
          <a:noFill/>
          <a:ln>
            <a:solidFill>
              <a:srgbClr val="00B050"/>
            </a:solidFill>
          </a:ln>
          <a:effectLst>
            <a:outerShdw blurRad="50800" dist="50800" dir="5400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C00000"/>
              </a:solidFill>
            </a:endParaRPr>
          </a:p>
        </p:txBody>
      </p:sp>
      <p:pic>
        <p:nvPicPr>
          <p:cNvPr id="11"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2" descr="http://www.cpias-auvergnerhonealpes.fr/Images/vaccination/logo_200-roug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07641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que 4" descr="Aide">
            <a:extLst>
              <a:ext uri="{FF2B5EF4-FFF2-40B4-BE49-F238E27FC236}">
                <a16:creationId xmlns="" xmlns:a16="http://schemas.microsoft.com/office/drawing/2014/main" id="{7E2BE419-EF1E-46F4-8E81-DCED641653C2}"/>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5462588" y="2452688"/>
            <a:ext cx="1266825" cy="1266825"/>
          </a:xfrm>
          <a:prstGeom prst="rect">
            <a:avLst/>
          </a:prstGeom>
        </p:spPr>
      </p:pic>
      <p:sp>
        <p:nvSpPr>
          <p:cNvPr id="6" name="Rectangle : coins arrondis 5">
            <a:hlinkClick r:id="rId4" action="ppaction://hlinksldjump"/>
            <a:extLst>
              <a:ext uri="{FF2B5EF4-FFF2-40B4-BE49-F238E27FC236}">
                <a16:creationId xmlns="" xmlns:a16="http://schemas.microsoft.com/office/drawing/2014/main" id="{FC40FA46-279B-4018-A1F8-2E87E6569457}"/>
              </a:ext>
            </a:extLst>
          </p:cNvPr>
          <p:cNvSpPr/>
          <p:nvPr/>
        </p:nvSpPr>
        <p:spPr>
          <a:xfrm>
            <a:off x="3496637" y="938174"/>
            <a:ext cx="5198723" cy="1095375"/>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200" b="1" dirty="0">
                <a:effectLst>
                  <a:outerShdw blurRad="38100" dist="38100" dir="2700000" algn="tl">
                    <a:srgbClr val="000000">
                      <a:alpha val="43137"/>
                    </a:srgbClr>
                  </a:outerShdw>
                </a:effectLst>
              </a:rPr>
              <a:t>Je suis </a:t>
            </a:r>
            <a:r>
              <a:rPr lang="fr-FR" sz="3200" b="1" dirty="0" err="1" smtClean="0">
                <a:effectLst>
                  <a:outerShdw blurRad="38100" dist="38100" dir="2700000" algn="tl">
                    <a:srgbClr val="000000">
                      <a:alpha val="43137"/>
                    </a:srgbClr>
                  </a:outerShdw>
                </a:effectLst>
              </a:rPr>
              <a:t>né·e</a:t>
            </a:r>
            <a:r>
              <a:rPr lang="fr-FR" sz="3200" b="1" dirty="0" smtClean="0">
                <a:effectLst>
                  <a:outerShdw blurRad="38100" dist="38100" dir="2700000" algn="tl">
                    <a:srgbClr val="000000">
                      <a:alpha val="43137"/>
                    </a:srgbClr>
                  </a:outerShdw>
                </a:effectLst>
              </a:rPr>
              <a:t> </a:t>
            </a:r>
            <a:r>
              <a:rPr lang="fr-FR" sz="3200" b="1" dirty="0">
                <a:effectLst>
                  <a:outerShdw blurRad="38100" dist="38100" dir="2700000" algn="tl">
                    <a:srgbClr val="000000">
                      <a:alpha val="43137"/>
                    </a:srgbClr>
                  </a:outerShdw>
                </a:effectLst>
              </a:rPr>
              <a:t>avant 1980</a:t>
            </a:r>
          </a:p>
        </p:txBody>
      </p:sp>
      <p:sp>
        <p:nvSpPr>
          <p:cNvPr id="8" name="Rectangle : coins arrondis 7">
            <a:hlinkClick r:id="rId5" action="ppaction://hlinksldjump"/>
            <a:extLst>
              <a:ext uri="{FF2B5EF4-FFF2-40B4-BE49-F238E27FC236}">
                <a16:creationId xmlns="" xmlns:a16="http://schemas.microsoft.com/office/drawing/2014/main" id="{AF24183F-418C-47AD-ACB1-62FBDEC41A6F}"/>
              </a:ext>
            </a:extLst>
          </p:cNvPr>
          <p:cNvSpPr/>
          <p:nvPr/>
        </p:nvSpPr>
        <p:spPr>
          <a:xfrm>
            <a:off x="3496637" y="4436375"/>
            <a:ext cx="5198723" cy="1095375"/>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200" b="1" dirty="0">
                <a:effectLst>
                  <a:outerShdw blurRad="38100" dist="38100" dir="2700000" algn="tl">
                    <a:srgbClr val="000000">
                      <a:alpha val="43137"/>
                    </a:srgbClr>
                  </a:outerShdw>
                </a:effectLst>
              </a:rPr>
              <a:t>Je suis </a:t>
            </a:r>
            <a:r>
              <a:rPr lang="fr-FR" sz="3200" b="1" dirty="0" err="1" smtClean="0">
                <a:effectLst>
                  <a:outerShdw blurRad="38100" dist="38100" dir="2700000" algn="tl">
                    <a:srgbClr val="000000">
                      <a:alpha val="43137"/>
                    </a:srgbClr>
                  </a:outerShdw>
                </a:effectLst>
              </a:rPr>
              <a:t>né·e</a:t>
            </a:r>
            <a:r>
              <a:rPr lang="fr-FR" sz="3200" b="1" dirty="0" smtClean="0">
                <a:effectLst>
                  <a:outerShdw blurRad="38100" dist="38100" dir="2700000" algn="tl">
                    <a:srgbClr val="000000">
                      <a:alpha val="43137"/>
                    </a:srgbClr>
                  </a:outerShdw>
                </a:effectLst>
              </a:rPr>
              <a:t> </a:t>
            </a:r>
            <a:r>
              <a:rPr lang="fr-FR" sz="3200" b="1" dirty="0">
                <a:effectLst>
                  <a:outerShdw blurRad="38100" dist="38100" dir="2700000" algn="tl">
                    <a:srgbClr val="000000">
                      <a:alpha val="43137"/>
                    </a:srgbClr>
                  </a:outerShdw>
                </a:effectLst>
              </a:rPr>
              <a:t>en 1980 ou après</a:t>
            </a:r>
          </a:p>
        </p:txBody>
      </p:sp>
      <p:pic>
        <p:nvPicPr>
          <p:cNvPr id="10" name="Image 9">
            <a:extLst>
              <a:ext uri="{FF2B5EF4-FFF2-40B4-BE49-F238E27FC236}">
                <a16:creationId xmlns="" xmlns:a16="http://schemas.microsoft.com/office/drawing/2014/main" id="{045422CB-CCE7-4DDA-9B3D-57E80217B760}"/>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1721672" y="1953482"/>
            <a:ext cx="2433584" cy="2433584"/>
          </a:xfrm>
          <a:prstGeom prst="rect">
            <a:avLst/>
          </a:prstGeom>
        </p:spPr>
      </p:pic>
      <p:pic>
        <p:nvPicPr>
          <p:cNvPr id="11" name="Image 10">
            <a:extLst>
              <a:ext uri="{FF2B5EF4-FFF2-40B4-BE49-F238E27FC236}">
                <a16:creationId xmlns="" xmlns:a16="http://schemas.microsoft.com/office/drawing/2014/main" id="{724C4B1D-C42A-4738-B261-00C936AEE124}"/>
              </a:ext>
            </a:extLst>
          </p:cNvPr>
          <p:cNvPicPr>
            <a:picLocks noChangeAspect="1"/>
          </p:cNvPicPr>
          <p:nvPr/>
        </p:nvPicPr>
        <p:blipFill>
          <a:blip r:embed="rId7">
            <a:clrChange>
              <a:clrFrom>
                <a:srgbClr val="FFFFFF"/>
              </a:clrFrom>
              <a:clrTo>
                <a:srgbClr val="FFFFFF">
                  <a:alpha val="0"/>
                </a:srgbClr>
              </a:clrTo>
            </a:clrChange>
            <a:extLst>
              <a:ext uri="{BEBA8EAE-BF5A-486C-A8C5-ECC9F3942E4B}">
                <a14:imgProps xmlns:a14="http://schemas.microsoft.com/office/drawing/2010/main">
                  <a14:imgLayer r:embed="rId8">
                    <a14:imgEffect>
                      <a14:brightnessContrast bright="20000" contrast="-20000"/>
                    </a14:imgEffect>
                  </a14:imgLayer>
                </a14:imgProps>
              </a:ext>
            </a:extLst>
          </a:blip>
          <a:stretch>
            <a:fillRect/>
          </a:stretch>
        </p:blipFill>
        <p:spPr>
          <a:xfrm>
            <a:off x="7375432" y="1684748"/>
            <a:ext cx="2802704" cy="2802704"/>
          </a:xfrm>
          <a:prstGeom prst="rect">
            <a:avLst/>
          </a:prstGeom>
        </p:spPr>
      </p:pic>
      <p:sp>
        <p:nvSpPr>
          <p:cNvPr id="2" name="Bouton d'action : Début 1">
            <a:hlinkClick r:id="rId9" action="ppaction://hlinksldjump" highlightClick="1"/>
          </p:cNvPr>
          <p:cNvSpPr/>
          <p:nvPr/>
        </p:nvSpPr>
        <p:spPr>
          <a:xfrm>
            <a:off x="9169423" y="6001966"/>
            <a:ext cx="525294" cy="447472"/>
          </a:xfrm>
          <a:prstGeom prst="actionButtonBeginning">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2"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70592"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372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 coins arrondis 1">
            <a:hlinkClick r:id="rId2" action="ppaction://hlinksldjump"/>
            <a:extLst>
              <a:ext uri="{FF2B5EF4-FFF2-40B4-BE49-F238E27FC236}">
                <a16:creationId xmlns="" xmlns:a16="http://schemas.microsoft.com/office/drawing/2014/main" id="{97DCC203-0D82-4495-902B-6B622B68644B}"/>
              </a:ext>
            </a:extLst>
          </p:cNvPr>
          <p:cNvSpPr/>
          <p:nvPr/>
        </p:nvSpPr>
        <p:spPr>
          <a:xfrm>
            <a:off x="1524003" y="2065438"/>
            <a:ext cx="4146034" cy="1809750"/>
          </a:xfrm>
          <a:prstGeom prst="roundRect">
            <a:avLst/>
          </a:prstGeom>
          <a:solidFill>
            <a:srgbClr val="00B050"/>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fr-FR" sz="2800" b="1" dirty="0">
                <a:effectLst>
                  <a:outerShdw blurRad="38100" dist="38100" dir="2700000" algn="tl">
                    <a:srgbClr val="000000">
                      <a:alpha val="43137"/>
                    </a:srgbClr>
                  </a:outerShdw>
                </a:effectLst>
              </a:rPr>
              <a:t>Je suis </a:t>
            </a:r>
            <a:r>
              <a:rPr lang="fr-FR" sz="2800" b="1" dirty="0" err="1" smtClean="0">
                <a:effectLst>
                  <a:outerShdw blurRad="38100" dist="38100" dir="2700000" algn="tl">
                    <a:srgbClr val="000000">
                      <a:alpha val="43137"/>
                    </a:srgbClr>
                  </a:outerShdw>
                </a:effectLst>
              </a:rPr>
              <a:t>sûr·e</a:t>
            </a:r>
            <a:r>
              <a:rPr lang="fr-FR" sz="2800" b="1" dirty="0" smtClean="0">
                <a:effectLst>
                  <a:outerShdw blurRad="38100" dist="38100" dir="2700000" algn="tl">
                    <a:srgbClr val="000000">
                      <a:alpha val="43137"/>
                    </a:srgbClr>
                  </a:outerShdw>
                </a:effectLst>
              </a:rPr>
              <a:t> </a:t>
            </a:r>
            <a:r>
              <a:rPr lang="fr-FR" sz="2800" b="1" dirty="0">
                <a:effectLst>
                  <a:outerShdw blurRad="38100" dist="38100" dir="2700000" algn="tl">
                    <a:srgbClr val="000000">
                      <a:alpha val="43137"/>
                    </a:srgbClr>
                  </a:outerShdw>
                </a:effectLst>
              </a:rPr>
              <a:t>d’avoir eu la rougeole</a:t>
            </a:r>
          </a:p>
        </p:txBody>
      </p:sp>
      <p:sp>
        <p:nvSpPr>
          <p:cNvPr id="3" name="Rectangle : coins arrondis 2">
            <a:hlinkClick r:id="rId3" action="ppaction://hlinksldjump"/>
            <a:extLst>
              <a:ext uri="{FF2B5EF4-FFF2-40B4-BE49-F238E27FC236}">
                <a16:creationId xmlns="" xmlns:a16="http://schemas.microsoft.com/office/drawing/2014/main" id="{2919EA75-C35B-4DDB-9622-CF484861A7C5}"/>
              </a:ext>
            </a:extLst>
          </p:cNvPr>
          <p:cNvSpPr/>
          <p:nvPr/>
        </p:nvSpPr>
        <p:spPr>
          <a:xfrm>
            <a:off x="6574964" y="2065438"/>
            <a:ext cx="4541381" cy="180975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b="1" dirty="0">
                <a:solidFill>
                  <a:schemeClr val="tx1">
                    <a:lumMod val="85000"/>
                    <a:lumOff val="15000"/>
                  </a:schemeClr>
                </a:solidFill>
                <a:effectLst>
                  <a:outerShdw blurRad="38100" dist="38100" dir="2700000" algn="tl">
                    <a:srgbClr val="000000">
                      <a:alpha val="43137"/>
                    </a:srgbClr>
                  </a:outerShdw>
                </a:effectLst>
              </a:rPr>
              <a:t>Je ne pense pas avoir eu la rougeole</a:t>
            </a:r>
          </a:p>
          <a:p>
            <a:pPr algn="ctr"/>
            <a:r>
              <a:rPr lang="fr-FR" sz="2000" b="1" dirty="0">
                <a:solidFill>
                  <a:schemeClr val="tx1">
                    <a:lumMod val="85000"/>
                    <a:lumOff val="15000"/>
                  </a:schemeClr>
                </a:solidFill>
                <a:effectLst>
                  <a:outerShdw blurRad="38100" dist="38100" dir="2700000" algn="tl">
                    <a:srgbClr val="000000">
                      <a:alpha val="43137"/>
                    </a:srgbClr>
                  </a:outerShdw>
                </a:effectLst>
              </a:rPr>
              <a:t>(ou je ne sais pas)</a:t>
            </a:r>
          </a:p>
          <a:p>
            <a:pPr algn="ctr"/>
            <a:r>
              <a:rPr lang="fr-FR" sz="2000" b="1" dirty="0">
                <a:solidFill>
                  <a:schemeClr val="tx1">
                    <a:lumMod val="85000"/>
                    <a:lumOff val="15000"/>
                  </a:schemeClr>
                </a:solidFill>
                <a:effectLst>
                  <a:outerShdw blurRad="38100" dist="38100" dir="2700000" algn="tl">
                    <a:srgbClr val="000000">
                      <a:alpha val="43137"/>
                    </a:srgbClr>
                  </a:outerShdw>
                </a:effectLst>
              </a:rPr>
              <a:t>et je n’ai jamais été </a:t>
            </a:r>
            <a:r>
              <a:rPr lang="fr-FR" sz="2000" b="1" dirty="0" err="1" smtClean="0">
                <a:solidFill>
                  <a:schemeClr val="tx1">
                    <a:lumMod val="85000"/>
                    <a:lumOff val="15000"/>
                  </a:schemeClr>
                </a:solidFill>
                <a:effectLst>
                  <a:outerShdw blurRad="38100" dist="38100" dir="2700000" algn="tl">
                    <a:srgbClr val="000000">
                      <a:alpha val="43137"/>
                    </a:srgbClr>
                  </a:outerShdw>
                </a:effectLst>
              </a:rPr>
              <a:t>vacciné·e</a:t>
            </a:r>
            <a:endParaRPr lang="fr-FR" sz="2000" b="1" dirty="0">
              <a:solidFill>
                <a:schemeClr val="tx1">
                  <a:lumMod val="85000"/>
                  <a:lumOff val="15000"/>
                </a:schemeClr>
              </a:solidFill>
              <a:effectLst>
                <a:outerShdw blurRad="38100" dist="38100" dir="2700000" algn="tl">
                  <a:srgbClr val="000000">
                    <a:alpha val="43137"/>
                  </a:srgbClr>
                </a:outerShdw>
              </a:effectLst>
            </a:endParaRPr>
          </a:p>
        </p:txBody>
      </p:sp>
      <p:pic>
        <p:nvPicPr>
          <p:cNvPr id="4" name="Graphique 3" descr="Retour">
            <a:hlinkClick r:id="rId4"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9593164" y="6021288"/>
            <a:ext cx="589063" cy="589062"/>
          </a:xfrm>
          <a:prstGeom prst="rect">
            <a:avLst/>
          </a:prstGeom>
        </p:spPr>
      </p:pic>
      <p:pic>
        <p:nvPicPr>
          <p:cNvPr id="6" name="Graphique 5" descr="Tête avec engrenages">
            <a:extLst>
              <a:ext uri="{FF2B5EF4-FFF2-40B4-BE49-F238E27FC236}">
                <a16:creationId xmlns="" xmlns:a16="http://schemas.microsoft.com/office/drawing/2014/main" id="{AEB116D7-6F28-4A6E-8AF5-8718C5F4C8A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321557" y="531914"/>
            <a:ext cx="1533525" cy="1533525"/>
          </a:xfrm>
          <a:prstGeom prst="rect">
            <a:avLst/>
          </a:prstGeom>
        </p:spPr>
      </p:pic>
      <p:pic>
        <p:nvPicPr>
          <p:cNvPr id="7"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52"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8" name="Rectangle : coins arrondis 1">
            <a:hlinkClick r:id="rId2" action="ppaction://hlinksldjump"/>
            <a:extLst>
              <a:ext uri="{FF2B5EF4-FFF2-40B4-BE49-F238E27FC236}">
                <a16:creationId xmlns="" xmlns:a16="http://schemas.microsoft.com/office/drawing/2014/main" id="{97DCC203-0D82-4495-902B-6B622B68644B}"/>
              </a:ext>
            </a:extLst>
          </p:cNvPr>
          <p:cNvSpPr/>
          <p:nvPr/>
        </p:nvSpPr>
        <p:spPr>
          <a:xfrm>
            <a:off x="3405602" y="4486300"/>
            <a:ext cx="5365434" cy="1809750"/>
          </a:xfrm>
          <a:prstGeom prst="roundRect">
            <a:avLst/>
          </a:prstGeom>
          <a:solidFill>
            <a:srgbClr val="00B050"/>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fr-FR" sz="2800" b="1" dirty="0">
                <a:effectLst>
                  <a:outerShdw blurRad="38100" dist="38100" dir="2700000" algn="tl">
                    <a:srgbClr val="000000">
                      <a:alpha val="43137"/>
                    </a:srgbClr>
                  </a:outerShdw>
                </a:effectLst>
              </a:rPr>
              <a:t>J’ai la preuve d’avoir reçu au moins 1 vaccin contre la rougeole</a:t>
            </a:r>
          </a:p>
        </p:txBody>
      </p:sp>
      <p:pic>
        <p:nvPicPr>
          <p:cNvPr id="9" name="Picture 2" descr="http://www.cpias-auvergnerhonealpes.fr/Images/vaccination/logo_200-rouge">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44438"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4923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5340119" y="1238385"/>
            <a:ext cx="6015858" cy="2133467"/>
          </a:xfrm>
          <a:prstGeom prst="roundRect">
            <a:avLst/>
          </a:prstGeom>
          <a:solidFill>
            <a:srgbClr val="00B050"/>
          </a:solidFill>
          <a:ln/>
        </p:spPr>
        <p:style>
          <a:lnRef idx="0">
            <a:schemeClr val="accent3"/>
          </a:lnRef>
          <a:fillRef idx="3">
            <a:schemeClr val="accent3"/>
          </a:fillRef>
          <a:effectRef idx="3">
            <a:schemeClr val="accent3"/>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latin typeface="Calibri"/>
              </a:rPr>
              <a:t>Je suis </a:t>
            </a:r>
            <a:r>
              <a:rPr lang="fr-FR" sz="2800" b="1" dirty="0" err="1" smtClean="0">
                <a:solidFill>
                  <a:prstClr val="white"/>
                </a:solidFill>
                <a:effectLst>
                  <a:outerShdw blurRad="38100" dist="38100" dir="2700000" algn="tl">
                    <a:srgbClr val="000000">
                      <a:alpha val="43137"/>
                    </a:srgbClr>
                  </a:outerShdw>
                </a:effectLst>
                <a:latin typeface="Calibri"/>
              </a:rPr>
              <a:t>immunisé·e</a:t>
            </a:r>
            <a:endParaRPr lang="fr-FR" sz="2800" b="1" dirty="0">
              <a:solidFill>
                <a:prstClr val="white"/>
              </a:solidFill>
              <a:effectLst>
                <a:outerShdw blurRad="38100" dist="38100" dir="2700000" algn="tl">
                  <a:srgbClr val="000000">
                    <a:alpha val="43137"/>
                  </a:srgbClr>
                </a:outerShdw>
              </a:effectLst>
              <a:latin typeface="Calibri"/>
            </a:endParaRPr>
          </a:p>
          <a:p>
            <a:pPr algn="ctr">
              <a:defRPr/>
            </a:pPr>
            <a:r>
              <a:rPr lang="fr-FR" sz="2800" b="1" dirty="0">
                <a:solidFill>
                  <a:prstClr val="white"/>
                </a:solidFill>
                <a:effectLst>
                  <a:outerShdw blurRad="38100" dist="38100" dir="2700000" algn="tl">
                    <a:srgbClr val="000000">
                      <a:alpha val="43137"/>
                    </a:srgbClr>
                  </a:outerShdw>
                </a:effectLst>
                <a:latin typeface="Calibri"/>
              </a:rPr>
              <a:t>Je n’ai pas à craindre d’être malade ou contagieux pour mon entourage</a:t>
            </a: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1858" y="1157212"/>
            <a:ext cx="3049873" cy="25022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b="6502"/>
          <a:stretch/>
        </p:blipFill>
        <p:spPr bwMode="auto">
          <a:xfrm>
            <a:off x="4439818" y="3531634"/>
            <a:ext cx="2457566" cy="2721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lèche gauche 3"/>
          <p:cNvSpPr/>
          <p:nvPr/>
        </p:nvSpPr>
        <p:spPr>
          <a:xfrm rot="10800000">
            <a:off x="3989969" y="1937659"/>
            <a:ext cx="1160809" cy="728442"/>
          </a:xfrm>
          <a:prstGeom prst="leftArrow">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fr-FR">
              <a:solidFill>
                <a:prstClr val="white"/>
              </a:solidFill>
              <a:latin typeface="Calibri"/>
            </a:endParaRPr>
          </a:p>
        </p:txBody>
      </p:sp>
      <p:sp>
        <p:nvSpPr>
          <p:cNvPr id="5" name="Bouton d’action : obtenir des informations 4">
            <a:hlinkClick r:id="rId4" action="ppaction://hlinksldjump" highlightClick="1"/>
            <a:extLst>
              <a:ext uri="{FF2B5EF4-FFF2-40B4-BE49-F238E27FC236}">
                <a16:creationId xmlns="" xmlns:a16="http://schemas.microsoft.com/office/drawing/2014/main" id="{FBB4F466-2A0B-438E-B3DF-D8C67F0DB73E}"/>
              </a:ext>
            </a:extLst>
          </p:cNvPr>
          <p:cNvSpPr/>
          <p:nvPr/>
        </p:nvSpPr>
        <p:spPr>
          <a:xfrm>
            <a:off x="8805863" y="5954955"/>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7263321" y="6021288"/>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0" name="Bouton d’action : début 7">
            <a:hlinkClick r:id="" action="ppaction://hlinkshowjump?jump=firstslide" highlightClick="1"/>
            <a:extLst>
              <a:ext uri="{FF2B5EF4-FFF2-40B4-BE49-F238E27FC236}">
                <a16:creationId xmlns="" xmlns:a16="http://schemas.microsoft.com/office/drawing/2014/main" id="{6B104DC2-463C-4D1F-AC20-4961245C5CA3}"/>
              </a:ext>
            </a:extLst>
          </p:cNvPr>
          <p:cNvSpPr/>
          <p:nvPr/>
        </p:nvSpPr>
        <p:spPr>
          <a:xfrm>
            <a:off x="1975011" y="6201122"/>
            <a:ext cx="1390651" cy="440552"/>
          </a:xfrm>
          <a:prstGeom prst="actionButtonBeginning">
            <a:avLst/>
          </a:prstGeom>
          <a:noFill/>
          <a:ln>
            <a:solidFill>
              <a:srgbClr val="00B050"/>
            </a:solidFill>
          </a:ln>
          <a:effectLst>
            <a:outerShdw blurRad="50800" dist="50800" dir="5400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C00000"/>
              </a:solidFill>
            </a:endParaRPr>
          </a:p>
        </p:txBody>
      </p:sp>
      <p:pic>
        <p:nvPicPr>
          <p:cNvPr id="11"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2" descr="http://www.cpias-auvergnerhonealpes.fr/Images/vaccination/logo_200-roug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76563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 coins arrondis 1">
            <a:hlinkClick r:id="rId2" action="ppaction://hlinksldjump"/>
            <a:extLst>
              <a:ext uri="{FF2B5EF4-FFF2-40B4-BE49-F238E27FC236}">
                <a16:creationId xmlns="" xmlns:a16="http://schemas.microsoft.com/office/drawing/2014/main" id="{80EB3C44-6071-4C97-BBB4-DF58F8E1F2F3}"/>
              </a:ext>
            </a:extLst>
          </p:cNvPr>
          <p:cNvSpPr/>
          <p:nvPr/>
        </p:nvSpPr>
        <p:spPr>
          <a:xfrm>
            <a:off x="1821952" y="2295093"/>
            <a:ext cx="3885012"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200" b="1" dirty="0">
                <a:effectLst>
                  <a:outerShdw blurRad="38100" dist="38100" dir="2700000" algn="tl">
                    <a:srgbClr val="000000">
                      <a:alpha val="43137"/>
                    </a:srgbClr>
                  </a:outerShdw>
                </a:effectLst>
              </a:rPr>
              <a:t>Je  suis un homme</a:t>
            </a:r>
          </a:p>
        </p:txBody>
      </p:sp>
      <p:sp>
        <p:nvSpPr>
          <p:cNvPr id="4" name="Rectangle : coins arrondis 3">
            <a:hlinkClick r:id="rId3" action="ppaction://hlinksldjump"/>
            <a:extLst>
              <a:ext uri="{FF2B5EF4-FFF2-40B4-BE49-F238E27FC236}">
                <a16:creationId xmlns="" xmlns:a16="http://schemas.microsoft.com/office/drawing/2014/main" id="{16AA5277-AFB1-45A8-B75C-F44832BE86B2}"/>
              </a:ext>
            </a:extLst>
          </p:cNvPr>
          <p:cNvSpPr/>
          <p:nvPr/>
        </p:nvSpPr>
        <p:spPr>
          <a:xfrm>
            <a:off x="6488988" y="2299049"/>
            <a:ext cx="3885012"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200" b="1" dirty="0">
                <a:effectLst>
                  <a:outerShdw blurRad="38100" dist="38100" dir="2700000" algn="tl">
                    <a:srgbClr val="000000">
                      <a:alpha val="43137"/>
                    </a:srgbClr>
                  </a:outerShdw>
                </a:effectLst>
              </a:rPr>
              <a:t>Je  suis une femme</a:t>
            </a:r>
          </a:p>
        </p:txBody>
      </p:sp>
      <p:sp>
        <p:nvSpPr>
          <p:cNvPr id="5" name="ZoneTexte 4">
            <a:extLst>
              <a:ext uri="{FF2B5EF4-FFF2-40B4-BE49-F238E27FC236}">
                <a16:creationId xmlns="" xmlns:a16="http://schemas.microsoft.com/office/drawing/2014/main" id="{D16CCED9-B05F-41D6-87E9-2775842B3E26}"/>
              </a:ext>
            </a:extLst>
          </p:cNvPr>
          <p:cNvSpPr txBox="1"/>
          <p:nvPr/>
        </p:nvSpPr>
        <p:spPr>
          <a:xfrm>
            <a:off x="4033838" y="467840"/>
            <a:ext cx="4124325" cy="369332"/>
          </a:xfrm>
          <a:prstGeom prst="rect">
            <a:avLst/>
          </a:prstGeom>
          <a:noFill/>
        </p:spPr>
        <p:txBody>
          <a:bodyPr wrap="square" rtlCol="0">
            <a:spAutoFit/>
          </a:bodyPr>
          <a:lstStyle/>
          <a:p>
            <a:pPr algn="ctr"/>
            <a:r>
              <a:rPr lang="fr-FR" dirty="0"/>
              <a:t>Je suis </a:t>
            </a:r>
            <a:r>
              <a:rPr lang="fr-FR" dirty="0" err="1"/>
              <a:t>né-e</a:t>
            </a:r>
            <a:r>
              <a:rPr lang="fr-FR" dirty="0"/>
              <a:t> avant 1980</a:t>
            </a:r>
          </a:p>
        </p:txBody>
      </p:sp>
      <p:pic>
        <p:nvPicPr>
          <p:cNvPr id="6" name="Graphique 5" descr="Retour">
            <a:hlinkClick r:id="rId4" action="ppaction://hlinksldjump" tooltip="Revenir au début du logigramme"/>
            <a:extLst>
              <a:ext uri="{FF2B5EF4-FFF2-40B4-BE49-F238E27FC236}">
                <a16:creationId xmlns="" xmlns:a16="http://schemas.microsoft.com/office/drawing/2014/main" id="{F3DC7A39-5DCB-4646-A6F8-E0FC81A37B1C}"/>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9593164" y="6021288"/>
            <a:ext cx="589063" cy="589062"/>
          </a:xfrm>
          <a:prstGeom prst="rect">
            <a:avLst/>
          </a:prstGeom>
        </p:spPr>
      </p:pic>
      <p:pic>
        <p:nvPicPr>
          <p:cNvPr id="12" name="Graphique 11" descr="Homme">
            <a:extLst>
              <a:ext uri="{FF2B5EF4-FFF2-40B4-BE49-F238E27FC236}">
                <a16:creationId xmlns="" xmlns:a16="http://schemas.microsoft.com/office/drawing/2014/main" id="{394F512A-D9D2-4758-B7C2-D5E772E9377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014665" y="3812144"/>
            <a:ext cx="2331802" cy="2331802"/>
          </a:xfrm>
          <a:prstGeom prst="rect">
            <a:avLst/>
          </a:prstGeom>
        </p:spPr>
      </p:pic>
      <p:pic>
        <p:nvPicPr>
          <p:cNvPr id="14" name="Graphique 13" descr="Femme">
            <a:extLst>
              <a:ext uri="{FF2B5EF4-FFF2-40B4-BE49-F238E27FC236}">
                <a16:creationId xmlns="" xmlns:a16="http://schemas.microsoft.com/office/drawing/2014/main" id="{23B2DEF3-C3EE-4A83-98B7-4320037F5E3F}"/>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6850831" y="3812144"/>
            <a:ext cx="2209144" cy="2209144"/>
          </a:xfrm>
          <a:prstGeom prst="rect">
            <a:avLst/>
          </a:prstGeom>
        </p:spPr>
      </p:pic>
      <p:pic>
        <p:nvPicPr>
          <p:cNvPr id="9"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0" name="Picture 2" descr="http://www.cpias-auvergnerhonealpes.fr/Images/vaccination/logo_200-rouge">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9104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859474" y="604564"/>
            <a:ext cx="4301665"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rPr>
              <a:t>Je suis </a:t>
            </a:r>
            <a:r>
              <a:rPr lang="fr-FR" sz="2800" b="1" dirty="0" smtClean="0">
                <a:solidFill>
                  <a:prstClr val="white"/>
                </a:solidFill>
                <a:effectLst>
                  <a:outerShdw blurRad="38100" dist="38100" dir="2700000" algn="tl">
                    <a:srgbClr val="000000">
                      <a:alpha val="43137"/>
                    </a:srgbClr>
                  </a:outerShdw>
                </a:effectLst>
              </a:rPr>
              <a:t>immunodéprimée </a:t>
            </a:r>
            <a:r>
              <a:rPr lang="fr-FR" sz="2800" b="1" dirty="0">
                <a:solidFill>
                  <a:prstClr val="white"/>
                </a:solidFill>
                <a:effectLst>
                  <a:outerShdw blurRad="38100" dist="38100" dir="2700000" algn="tl">
                    <a:srgbClr val="000000">
                      <a:alpha val="43137"/>
                    </a:srgbClr>
                  </a:outerShdw>
                </a:effectLst>
              </a:rPr>
              <a:t>?</a:t>
            </a:r>
          </a:p>
        </p:txBody>
      </p:sp>
      <p:sp>
        <p:nvSpPr>
          <p:cNvPr id="5" name="Ellipse 4">
            <a:hlinkClick r:id="rId2" action="ppaction://hlinksldjump"/>
          </p:cNvPr>
          <p:cNvSpPr/>
          <p:nvPr/>
        </p:nvSpPr>
        <p:spPr>
          <a:xfrm>
            <a:off x="1775520" y="2416721"/>
            <a:ext cx="1512168" cy="118813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prstClr val="white"/>
                </a:solidFill>
                <a:effectLst>
                  <a:outerShdw blurRad="38100" dist="38100" dir="2700000" algn="tl">
                    <a:srgbClr val="000000">
                      <a:alpha val="43137"/>
                    </a:srgbClr>
                  </a:outerShdw>
                </a:effectLst>
              </a:rPr>
              <a:t>OUI </a:t>
            </a:r>
          </a:p>
        </p:txBody>
      </p:sp>
      <p:sp>
        <p:nvSpPr>
          <p:cNvPr id="6" name="Ellipse 5">
            <a:hlinkClick r:id="rId3" action="ppaction://hlinksldjump"/>
          </p:cNvPr>
          <p:cNvSpPr/>
          <p:nvPr/>
        </p:nvSpPr>
        <p:spPr>
          <a:xfrm>
            <a:off x="7090303" y="2291157"/>
            <a:ext cx="2218252" cy="194738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b="1" dirty="0">
                <a:solidFill>
                  <a:prstClr val="white"/>
                </a:solidFill>
                <a:effectLst>
                  <a:outerShdw blurRad="38100" dist="38100" dir="2700000" algn="tl">
                    <a:srgbClr val="000000">
                      <a:alpha val="43137"/>
                    </a:srgbClr>
                  </a:outerShdw>
                </a:effectLst>
              </a:rPr>
              <a:t>NON</a:t>
            </a:r>
          </a:p>
          <a:p>
            <a:pPr algn="ctr">
              <a:defRPr/>
            </a:pPr>
            <a:r>
              <a:rPr lang="fr-FR" sz="1600" dirty="0">
                <a:solidFill>
                  <a:prstClr val="white"/>
                </a:solidFill>
              </a:rPr>
              <a:t>(et je ne suis pas enceinte - je n’ai pas de projet de grossesse)</a:t>
            </a:r>
            <a:endParaRPr lang="fr-FR" dirty="0">
              <a:solidFill>
                <a:prstClr val="white"/>
              </a:solidFill>
            </a:endParaRPr>
          </a:p>
        </p:txBody>
      </p:sp>
      <p:sp>
        <p:nvSpPr>
          <p:cNvPr id="7" name="Accolade ouvrante 6"/>
          <p:cNvSpPr/>
          <p:nvPr/>
        </p:nvSpPr>
        <p:spPr>
          <a:xfrm>
            <a:off x="7258819" y="294898"/>
            <a:ext cx="360040" cy="1512168"/>
          </a:xfrm>
          <a:prstGeom prst="leftBrace">
            <a:avLst>
              <a:gd name="adj1" fmla="val 45430"/>
              <a:gd name="adj2" fmla="val 5000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endParaRPr>
          </a:p>
        </p:txBody>
      </p:sp>
      <p:sp>
        <p:nvSpPr>
          <p:cNvPr id="8" name="ZoneTexte 7"/>
          <p:cNvSpPr txBox="1"/>
          <p:nvPr/>
        </p:nvSpPr>
        <p:spPr>
          <a:xfrm>
            <a:off x="7767908" y="294899"/>
            <a:ext cx="1512168" cy="1523494"/>
          </a:xfrm>
          <a:prstGeom prst="rect">
            <a:avLst/>
          </a:prstGeom>
          <a:noFill/>
        </p:spPr>
        <p:txBody>
          <a:bodyPr wrap="square" rtlCol="0">
            <a:spAutoFit/>
          </a:bodyPr>
          <a:lstStyle/>
          <a:p>
            <a:pPr algn="ctr">
              <a:defRPr/>
            </a:pPr>
            <a:r>
              <a:rPr lang="fr-FR" dirty="0">
                <a:solidFill>
                  <a:prstClr val="black"/>
                </a:solidFill>
              </a:rPr>
              <a:t>Mon médecin traitant peut répondre à cette question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11445" y="312320"/>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Ellipse 8">
            <a:hlinkClick r:id="rId5" action="ppaction://hlinksldjump"/>
          </p:cNvPr>
          <p:cNvSpPr/>
          <p:nvPr/>
        </p:nvSpPr>
        <p:spPr>
          <a:xfrm>
            <a:off x="2531605" y="4731525"/>
            <a:ext cx="2003163" cy="1470620"/>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b="1" dirty="0">
                <a:solidFill>
                  <a:prstClr val="black"/>
                </a:solidFill>
                <a:effectLst>
                  <a:outerShdw blurRad="38100" dist="38100" dir="2700000" algn="tl">
                    <a:srgbClr val="000000">
                      <a:alpha val="43137"/>
                    </a:srgbClr>
                  </a:outerShdw>
                </a:effectLst>
              </a:rPr>
              <a:t>Je suis enceinte</a:t>
            </a:r>
          </a:p>
        </p:txBody>
      </p:sp>
      <p:sp>
        <p:nvSpPr>
          <p:cNvPr id="10" name="ZoneTexte 9"/>
          <p:cNvSpPr txBox="1"/>
          <p:nvPr/>
        </p:nvSpPr>
        <p:spPr>
          <a:xfrm>
            <a:off x="4678897" y="4255016"/>
            <a:ext cx="1787507" cy="523220"/>
          </a:xfrm>
          <a:prstGeom prst="rect">
            <a:avLst/>
          </a:prstGeom>
          <a:noFill/>
        </p:spPr>
        <p:txBody>
          <a:bodyPr wrap="square" rtlCol="0">
            <a:spAutoFit/>
          </a:bodyPr>
          <a:lstStyle/>
          <a:p>
            <a:pPr algn="ctr">
              <a:defRPr/>
            </a:pPr>
            <a:r>
              <a:rPr lang="fr-FR" sz="2800" b="1" i="1" u="sng" dirty="0">
                <a:solidFill>
                  <a:prstClr val="black"/>
                </a:solidFill>
              </a:rPr>
              <a:t>Ou bien</a:t>
            </a:r>
          </a:p>
        </p:txBody>
      </p:sp>
      <p:sp>
        <p:nvSpPr>
          <p:cNvPr id="12" name="Ellipse 11">
            <a:hlinkClick r:id="rId6" action="ppaction://hlinksldjump"/>
          </p:cNvPr>
          <p:cNvSpPr/>
          <p:nvPr/>
        </p:nvSpPr>
        <p:spPr>
          <a:xfrm>
            <a:off x="6780079" y="4624348"/>
            <a:ext cx="2099143" cy="1577796"/>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dirty="0">
                <a:solidFill>
                  <a:prstClr val="black"/>
                </a:solidFill>
                <a:effectLst>
                  <a:outerShdw blurRad="38100" dist="38100" dir="2700000" algn="tl">
                    <a:srgbClr val="000000">
                      <a:alpha val="43137"/>
                    </a:srgbClr>
                  </a:outerShdw>
                </a:effectLst>
              </a:rPr>
              <a:t>J’ai un projet de grossesse</a:t>
            </a:r>
          </a:p>
        </p:txBody>
      </p:sp>
      <p:pic>
        <p:nvPicPr>
          <p:cNvPr id="13" name="Graphique 12" descr="Flèche : courbe légère">
            <a:extLst>
              <a:ext uri="{FF2B5EF4-FFF2-40B4-BE49-F238E27FC236}">
                <a16:creationId xmlns="" xmlns:a16="http://schemas.microsoft.com/office/drawing/2014/main" id="{DA41A77F-B092-4A9E-BBF2-78F16E6E40B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rot="2241361">
            <a:off x="5100353" y="1593320"/>
            <a:ext cx="2261321" cy="1395675"/>
          </a:xfrm>
          <a:prstGeom prst="rect">
            <a:avLst/>
          </a:prstGeom>
        </p:spPr>
      </p:pic>
      <p:pic>
        <p:nvPicPr>
          <p:cNvPr id="15" name="Graphique 14" descr="Flèche : courbe dans le sens des aiguilles d’une montre">
            <a:extLst>
              <a:ext uri="{FF2B5EF4-FFF2-40B4-BE49-F238E27FC236}">
                <a16:creationId xmlns="" xmlns:a16="http://schemas.microsoft.com/office/drawing/2014/main" id="{3D5BCF6B-AF9D-4C80-962B-00070F3843A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rot="13546076">
            <a:off x="3252117" y="1215532"/>
            <a:ext cx="1008675" cy="1689343"/>
          </a:xfrm>
          <a:prstGeom prst="rect">
            <a:avLst/>
          </a:prstGeom>
        </p:spPr>
      </p:pic>
      <p:pic>
        <p:nvPicPr>
          <p:cNvPr id="17" name="Graphique 16" descr="Retour">
            <a:hlinkClick r:id="rId11" action="ppaction://hlinksldjump" tooltip="Revenir au début du logigramme"/>
            <a:extLst>
              <a:ext uri="{FF2B5EF4-FFF2-40B4-BE49-F238E27FC236}">
                <a16:creationId xmlns="" xmlns:a16="http://schemas.microsoft.com/office/drawing/2014/main" id="{EE939318-EF48-4F6A-AB49-D5FB32C66B00}"/>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9593164" y="6021288"/>
            <a:ext cx="589063" cy="589062"/>
          </a:xfrm>
          <a:prstGeom prst="rect">
            <a:avLst/>
          </a:prstGeom>
        </p:spPr>
      </p:pic>
      <p:pic>
        <p:nvPicPr>
          <p:cNvPr id="16"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8" name="Picture 2" descr="http://www.cpias-auvergnerhonealpes.fr/Images/vaccination/logo_200-rouge">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7187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2907" y="91365"/>
            <a:ext cx="1270508" cy="12705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745478" y="1410755"/>
            <a:ext cx="6701043" cy="7499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b="1" dirty="0">
                <a:solidFill>
                  <a:srgbClr val="FF0000"/>
                </a:solidFill>
                <a:latin typeface="Calibri"/>
              </a:rPr>
              <a:t>Le vaccin contre la rougeole m’est contre-indiqué car il s’agit d’un vaccin vivant</a:t>
            </a:r>
          </a:p>
        </p:txBody>
      </p:sp>
      <p:sp>
        <p:nvSpPr>
          <p:cNvPr id="3" name="ZoneTexte 2"/>
          <p:cNvSpPr txBox="1"/>
          <p:nvPr/>
        </p:nvSpPr>
        <p:spPr>
          <a:xfrm>
            <a:off x="4583859" y="2918618"/>
            <a:ext cx="5667640" cy="707886"/>
          </a:xfrm>
          <a:prstGeom prst="rect">
            <a:avLst/>
          </a:prstGeom>
          <a:noFill/>
        </p:spPr>
        <p:txBody>
          <a:bodyPr wrap="square" rtlCol="0">
            <a:spAutoFit/>
          </a:bodyPr>
          <a:lstStyle/>
          <a:p>
            <a:pPr>
              <a:defRPr/>
            </a:pPr>
            <a:r>
              <a:rPr lang="fr-FR" sz="2000" dirty="0">
                <a:solidFill>
                  <a:prstClr val="black"/>
                </a:solidFill>
                <a:latin typeface="Calibri"/>
              </a:rPr>
              <a:t>Une </a:t>
            </a:r>
            <a:r>
              <a:rPr lang="fr-FR" sz="2000" dirty="0">
                <a:solidFill>
                  <a:srgbClr val="FF0000"/>
                </a:solidFill>
                <a:latin typeface="Calibri"/>
              </a:rPr>
              <a:t>immunothérapie polyvalente </a:t>
            </a:r>
            <a:r>
              <a:rPr lang="fr-FR" sz="2000" dirty="0">
                <a:solidFill>
                  <a:prstClr val="black"/>
                </a:solidFill>
                <a:latin typeface="Calibri"/>
              </a:rPr>
              <a:t>dans les 6 jours (maximum) suivant le contact est indiquée*</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876" y="3272561"/>
            <a:ext cx="2258293"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583859" y="3887319"/>
            <a:ext cx="5667640" cy="8481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fr-FR" b="1" dirty="0">
                <a:solidFill>
                  <a:srgbClr val="C00000"/>
                </a:solidFill>
                <a:latin typeface="Calibri"/>
              </a:rPr>
              <a:t>Je programme la vaccination après l’accouchement </a:t>
            </a:r>
          </a:p>
          <a:p>
            <a:pPr>
              <a:defRPr/>
            </a:pPr>
            <a:r>
              <a:rPr lang="fr-FR" b="1" dirty="0">
                <a:solidFill>
                  <a:srgbClr val="C00000"/>
                </a:solidFill>
                <a:latin typeface="Calibri"/>
              </a:rPr>
              <a:t>(1 dose de vaccin trivalent R.O.R.)</a:t>
            </a:r>
          </a:p>
          <a:p>
            <a:pPr>
              <a:defRPr/>
            </a:pPr>
            <a:r>
              <a:rPr lang="fr-FR" sz="1600" b="1" dirty="0">
                <a:solidFill>
                  <a:srgbClr val="C00000"/>
                </a:solidFill>
              </a:rPr>
              <a:t>NB : J’attends 9 mois après l’immunothérapie pour me faire vacciner</a:t>
            </a:r>
          </a:p>
        </p:txBody>
      </p:sp>
      <p:cxnSp>
        <p:nvCxnSpPr>
          <p:cNvPr id="6" name="Connecteur droit avec flèche 5"/>
          <p:cNvCxnSpPr>
            <a:cxnSpLocks/>
            <a:stCxn id="4099" idx="3"/>
            <a:endCxn id="3" idx="1"/>
          </p:cNvCxnSpPr>
          <p:nvPr/>
        </p:nvCxnSpPr>
        <p:spPr>
          <a:xfrm flipV="1">
            <a:off x="3925169" y="3272561"/>
            <a:ext cx="658691" cy="7920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a:cxnSpLocks/>
            <a:stCxn id="4099" idx="3"/>
            <a:endCxn id="4" idx="1"/>
          </p:cNvCxnSpPr>
          <p:nvPr/>
        </p:nvCxnSpPr>
        <p:spPr>
          <a:xfrm>
            <a:off x="3925169" y="4064650"/>
            <a:ext cx="658691" cy="24676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Rectangle à coins arrondis 10"/>
          <p:cNvSpPr/>
          <p:nvPr/>
        </p:nvSpPr>
        <p:spPr>
          <a:xfrm>
            <a:off x="2745478" y="2160722"/>
            <a:ext cx="6701043" cy="53502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0000"/>
                </a:solidFill>
                <a:sym typeface="Symbol"/>
              </a:rPr>
              <a:t></a:t>
            </a:r>
            <a:r>
              <a:rPr lang="fr-FR" dirty="0">
                <a:solidFill>
                  <a:srgbClr val="FF0000"/>
                </a:solidFill>
                <a:sym typeface="Symbol"/>
              </a:rPr>
              <a:t> </a:t>
            </a:r>
            <a:r>
              <a:rPr lang="fr-FR" b="1" dirty="0">
                <a:solidFill>
                  <a:srgbClr val="FF0000"/>
                </a:solidFill>
              </a:rPr>
              <a:t>Une conduite à tenir appropriée est urgente</a:t>
            </a:r>
          </a:p>
        </p:txBody>
      </p:sp>
      <p:sp>
        <p:nvSpPr>
          <p:cNvPr id="7" name="ZoneTexte 6">
            <a:extLst>
              <a:ext uri="{FF2B5EF4-FFF2-40B4-BE49-F238E27FC236}">
                <a16:creationId xmlns="" xmlns:a16="http://schemas.microsoft.com/office/drawing/2014/main" id="{AE02A863-A8F9-4D7D-ACE9-EE8384F5419C}"/>
              </a:ext>
            </a:extLst>
          </p:cNvPr>
          <p:cNvSpPr txBox="1"/>
          <p:nvPr/>
        </p:nvSpPr>
        <p:spPr>
          <a:xfrm>
            <a:off x="1524001" y="6507519"/>
            <a:ext cx="7593565" cy="246221"/>
          </a:xfrm>
          <a:prstGeom prst="rect">
            <a:avLst/>
          </a:prstGeom>
          <a:noFill/>
        </p:spPr>
        <p:txBody>
          <a:bodyPr wrap="square" rtlCol="0">
            <a:spAutoFit/>
          </a:bodyPr>
          <a:lstStyle/>
          <a:p>
            <a:r>
              <a:rPr lang="fr-FR" sz="1000" dirty="0"/>
              <a:t>* </a:t>
            </a:r>
            <a:r>
              <a:rPr lang="fr-FR" sz="1000" dirty="0">
                <a:hlinkClick r:id="rId4"/>
              </a:rPr>
              <a:t>Guide pour l’immunisation en post-exposition - Vaccination et immunoglobulines</a:t>
            </a:r>
            <a:r>
              <a:rPr lang="fr-FR" sz="1000" dirty="0"/>
              <a:t> Rapport du Haut Conseil à la Santé Publique – 19/02/2016</a:t>
            </a:r>
          </a:p>
        </p:txBody>
      </p:sp>
      <p:sp>
        <p:nvSpPr>
          <p:cNvPr id="13" name="Bouton d’action : obtenir des informations 12">
            <a:hlinkClick r:id="rId5" action="ppaction://hlinksldjump" highlightClick="1"/>
            <a:extLst>
              <a:ext uri="{FF2B5EF4-FFF2-40B4-BE49-F238E27FC236}">
                <a16:creationId xmlns="" xmlns:a16="http://schemas.microsoft.com/office/drawing/2014/main" id="{BC0DF024-69B6-43C5-B01B-C2E9C3D0A49D}"/>
              </a:ext>
            </a:extLst>
          </p:cNvPr>
          <p:cNvSpPr/>
          <p:nvPr/>
        </p:nvSpPr>
        <p:spPr>
          <a:xfrm>
            <a:off x="9544051" y="6051093"/>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p:cNvSpPr txBox="1"/>
          <p:nvPr/>
        </p:nvSpPr>
        <p:spPr>
          <a:xfrm>
            <a:off x="7963713" y="6128036"/>
            <a:ext cx="1507787" cy="400110"/>
          </a:xfrm>
          <a:prstGeom prst="rect">
            <a:avLst/>
          </a:prstGeom>
          <a:noFill/>
        </p:spPr>
        <p:txBody>
          <a:bodyPr wrap="square" rtlCol="0">
            <a:spAutoFit/>
          </a:bodyPr>
          <a:lstStyle/>
          <a:p>
            <a:r>
              <a:rPr lang="fr-FR" sz="2000" b="1" dirty="0">
                <a:solidFill>
                  <a:srgbClr val="FF0000"/>
                </a:solidFill>
              </a:rPr>
              <a:t>+ d’infos =&gt; </a:t>
            </a:r>
          </a:p>
        </p:txBody>
      </p:sp>
      <p:sp>
        <p:nvSpPr>
          <p:cNvPr id="18" name="Rectangle à coins arrondis 17"/>
          <p:cNvSpPr/>
          <p:nvPr/>
        </p:nvSpPr>
        <p:spPr>
          <a:xfrm>
            <a:off x="4583858" y="5048102"/>
            <a:ext cx="5667640" cy="54216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FF0000"/>
                </a:solidFill>
              </a:rPr>
              <a:t>J’applique les précautions standard et les précautions complémentaires de type air</a:t>
            </a:r>
          </a:p>
        </p:txBody>
      </p:sp>
      <p:cxnSp>
        <p:nvCxnSpPr>
          <p:cNvPr id="19" name="Connecteur droit avec flèche 18"/>
          <p:cNvCxnSpPr>
            <a:cxnSpLocks/>
            <a:stCxn id="4099" idx="3"/>
            <a:endCxn id="18" idx="1"/>
          </p:cNvCxnSpPr>
          <p:nvPr/>
        </p:nvCxnSpPr>
        <p:spPr>
          <a:xfrm>
            <a:off x="3925168" y="4064649"/>
            <a:ext cx="658690" cy="125453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30"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31" name="Picture 2" descr="http://www.cpias-auvergnerhonealpes.fr/Images/vaccination/logo_200-rou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4697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1812154" y="1954975"/>
            <a:ext cx="8585109" cy="202502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r>
              <a:rPr lang="fr-FR" sz="2000" b="1" dirty="0">
                <a:solidFill>
                  <a:schemeClr val="tx1"/>
                </a:solidFill>
              </a:rPr>
              <a:t>1.</a:t>
            </a:r>
            <a:r>
              <a:rPr lang="fr-FR" sz="2000" dirty="0">
                <a:solidFill>
                  <a:schemeClr val="tx1"/>
                </a:solidFill>
              </a:rPr>
              <a:t> </a:t>
            </a:r>
            <a:r>
              <a:rPr lang="fr-FR" sz="2000" dirty="0">
                <a:solidFill>
                  <a:srgbClr val="C00000"/>
                </a:solidFill>
              </a:rPr>
              <a:t>Je repousse mon projet de grossesse </a:t>
            </a:r>
            <a:r>
              <a:rPr lang="fr-FR" sz="2000" dirty="0">
                <a:solidFill>
                  <a:srgbClr val="0070C0"/>
                </a:solidFill>
              </a:rPr>
              <a:t>(en cas de doute, dosage des HCG)</a:t>
            </a:r>
          </a:p>
          <a:p>
            <a:pPr marL="266700" indent="-266700"/>
            <a:r>
              <a:rPr lang="fr-FR" sz="2000" b="1" dirty="0">
                <a:solidFill>
                  <a:schemeClr val="tx1"/>
                </a:solidFill>
              </a:rPr>
              <a:t>2. </a:t>
            </a:r>
            <a:r>
              <a:rPr lang="fr-FR" sz="2000" dirty="0">
                <a:solidFill>
                  <a:srgbClr val="C00000"/>
                </a:solidFill>
              </a:rPr>
              <a:t>Je procède à la vaccination </a:t>
            </a:r>
            <a:r>
              <a:rPr lang="fr-FR" sz="2000" dirty="0">
                <a:solidFill>
                  <a:srgbClr val="0070C0"/>
                </a:solidFill>
              </a:rPr>
              <a:t>(1 dose de vaccin trivalent Rougeole-Oreillons-Rubéole) si possible </a:t>
            </a:r>
            <a:r>
              <a:rPr lang="fr-FR" sz="2000" dirty="0">
                <a:solidFill>
                  <a:srgbClr val="C00000"/>
                </a:solidFill>
              </a:rPr>
              <a:t>dans les 3 jours </a:t>
            </a:r>
            <a:r>
              <a:rPr lang="fr-FR" sz="2000" dirty="0">
                <a:solidFill>
                  <a:srgbClr val="0070C0"/>
                </a:solidFill>
              </a:rPr>
              <a:t>suivant l’exposition</a:t>
            </a:r>
          </a:p>
          <a:p>
            <a:pPr marL="266700" indent="-266700"/>
            <a:r>
              <a:rPr lang="fr-FR" sz="2000" b="1" dirty="0">
                <a:solidFill>
                  <a:schemeClr val="tx1"/>
                </a:solidFill>
              </a:rPr>
              <a:t>3. </a:t>
            </a:r>
            <a:r>
              <a:rPr lang="fr-FR" sz="2000" dirty="0">
                <a:solidFill>
                  <a:srgbClr val="0070C0"/>
                </a:solidFill>
              </a:rPr>
              <a:t>Je peux reprendre mon projet de grossesse 1 mois après l’injection </a:t>
            </a:r>
          </a:p>
        </p:txBody>
      </p:sp>
      <p:pic>
        <p:nvPicPr>
          <p:cNvPr id="614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98730" y="0"/>
            <a:ext cx="4891646" cy="1954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ZoneTexte 6"/>
          <p:cNvSpPr txBox="1"/>
          <p:nvPr/>
        </p:nvSpPr>
        <p:spPr>
          <a:xfrm>
            <a:off x="1812154" y="4254973"/>
            <a:ext cx="8585109" cy="1634490"/>
          </a:xfrm>
          <a:prstGeom prst="roundRect">
            <a:avLst/>
          </a:prstGeom>
          <a:noFill/>
          <a:ln w="25400">
            <a:solidFill>
              <a:srgbClr val="00B050"/>
            </a:solidFill>
          </a:ln>
        </p:spPr>
        <p:txBody>
          <a:bodyPr wrap="square" rtlCol="0">
            <a:spAutoFit/>
          </a:bodyPr>
          <a:lstStyle/>
          <a:p>
            <a:pPr marL="285750" indent="-285750">
              <a:buFont typeface="Wingdings" panose="05000000000000000000" pitchFamily="2" charset="2"/>
              <a:buChar char="ü"/>
            </a:pPr>
            <a:r>
              <a:rPr lang="fr-FR" dirty="0"/>
              <a:t>Cette vaccination peut éviter la survenue de la maladie si elle est effectuée dans les 72h suivant le contact</a:t>
            </a:r>
          </a:p>
          <a:p>
            <a:pPr marL="285750" indent="-285750">
              <a:buFont typeface="Wingdings" panose="05000000000000000000" pitchFamily="2" charset="2"/>
              <a:buChar char="ü"/>
            </a:pPr>
            <a:r>
              <a:rPr lang="fr-FR" dirty="0"/>
              <a:t>Elle reste préconisée même si ce délai est dépassé</a:t>
            </a:r>
          </a:p>
          <a:p>
            <a:pPr marL="285750" indent="-285750">
              <a:buFont typeface="Wingdings" panose="05000000000000000000" pitchFamily="2" charset="2"/>
              <a:buChar char="ü"/>
            </a:pPr>
            <a:r>
              <a:rPr lang="fr-FR" dirty="0"/>
              <a:t>Pour en bénéficier, je contacte le service de santé au travail ou mon médecin traitant</a:t>
            </a:r>
          </a:p>
          <a:p>
            <a:pPr marL="285750" indent="-285750">
              <a:buFont typeface="Wingdings" panose="05000000000000000000" pitchFamily="2" charset="2"/>
              <a:buChar char="ü"/>
            </a:pPr>
            <a:r>
              <a:rPr lang="fr-FR" dirty="0">
                <a:solidFill>
                  <a:srgbClr val="C00000"/>
                </a:solidFill>
              </a:rPr>
              <a:t>J’applique les précautions standard et les précautions complémentaires de type air</a:t>
            </a:r>
          </a:p>
        </p:txBody>
      </p:sp>
      <p:sp>
        <p:nvSpPr>
          <p:cNvPr id="8" name="Bouton d’action : obtenir des informations 7">
            <a:hlinkClick r:id="rId3" action="ppaction://hlinksldjump" highlightClick="1"/>
            <a:extLst>
              <a:ext uri="{FF2B5EF4-FFF2-40B4-BE49-F238E27FC236}">
                <a16:creationId xmlns="" xmlns:a16="http://schemas.microsoft.com/office/drawing/2014/main" id="{10B2C071-878A-47D8-A286-BC72AEA77B6C}"/>
              </a:ext>
            </a:extLst>
          </p:cNvPr>
          <p:cNvSpPr/>
          <p:nvPr/>
        </p:nvSpPr>
        <p:spPr>
          <a:xfrm>
            <a:off x="9495407" y="6193820"/>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7988031" y="6283531"/>
            <a:ext cx="1449421" cy="400110"/>
          </a:xfrm>
          <a:prstGeom prst="rect">
            <a:avLst/>
          </a:prstGeom>
          <a:noFill/>
        </p:spPr>
        <p:txBody>
          <a:bodyPr wrap="square" rtlCol="0">
            <a:spAutoFit/>
          </a:bodyPr>
          <a:lstStyle/>
          <a:p>
            <a:r>
              <a:rPr lang="fr-FR" sz="2000" b="1" dirty="0">
                <a:solidFill>
                  <a:srgbClr val="FF0000"/>
                </a:solidFill>
              </a:rPr>
              <a:t>+ d’infos =&gt; </a:t>
            </a:r>
          </a:p>
        </p:txBody>
      </p:sp>
      <p:pic>
        <p:nvPicPr>
          <p:cNvPr id="10"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1" name="Picture 2" descr="http://www.cpias-auvergnerhonealpes.fr/Images/vaccination/logo_200-roug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5834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624786" y="812286"/>
            <a:ext cx="8942428" cy="2062103"/>
          </a:xfrm>
          <a:prstGeom prst="rect">
            <a:avLst/>
          </a:prstGeom>
          <a:noFill/>
        </p:spPr>
        <p:txBody>
          <a:bodyPr wrap="square" rtlCol="0">
            <a:spAutoFit/>
          </a:bodyPr>
          <a:lstStyle/>
          <a:p>
            <a:pPr algn="ctr">
              <a:defRPr/>
            </a:pPr>
            <a:r>
              <a:rPr lang="fr-FR" sz="3200" b="1" dirty="0">
                <a:solidFill>
                  <a:prstClr val="black"/>
                </a:solidFill>
                <a:latin typeface="Calibri"/>
              </a:rPr>
              <a:t>Je dois me faire vacciner avec </a:t>
            </a:r>
            <a:r>
              <a:rPr lang="fr-FR" sz="3200" b="1" dirty="0">
                <a:solidFill>
                  <a:srgbClr val="C00000"/>
                </a:solidFill>
                <a:latin typeface="Calibri"/>
              </a:rPr>
              <a:t>1 dose </a:t>
            </a:r>
          </a:p>
          <a:p>
            <a:pPr algn="ctr">
              <a:defRPr/>
            </a:pPr>
            <a:r>
              <a:rPr lang="fr-FR" sz="3200" b="1" dirty="0">
                <a:solidFill>
                  <a:srgbClr val="C00000"/>
                </a:solidFill>
                <a:latin typeface="Calibri"/>
              </a:rPr>
              <a:t>de vaccin trivalent Rougeole-Oreillons-Rubéole</a:t>
            </a:r>
          </a:p>
          <a:p>
            <a:pPr marL="457200" indent="-457200">
              <a:buFontTx/>
              <a:buChar char="-"/>
              <a:defRPr/>
            </a:pPr>
            <a:r>
              <a:rPr lang="fr-FR" sz="3200" b="1" dirty="0">
                <a:solidFill>
                  <a:srgbClr val="C00000"/>
                </a:solidFill>
                <a:latin typeface="Calibri"/>
              </a:rPr>
              <a:t>le plus rapidement possible</a:t>
            </a:r>
          </a:p>
          <a:p>
            <a:pPr marL="457200" indent="-457200">
              <a:buFontTx/>
              <a:buChar char="-"/>
              <a:defRPr/>
            </a:pPr>
            <a:r>
              <a:rPr lang="fr-FR" sz="3200" b="1" dirty="0">
                <a:solidFill>
                  <a:srgbClr val="C00000"/>
                </a:solidFill>
                <a:latin typeface="Calibri"/>
              </a:rPr>
              <a:t>dans les 72 heures au plus tard</a:t>
            </a:r>
            <a:endParaRPr lang="fr-FR" sz="3200" b="1" dirty="0">
              <a:solidFill>
                <a:prstClr val="black"/>
              </a:solidFill>
              <a:latin typeface="Calibri"/>
            </a:endParaRP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1485" y="4746172"/>
            <a:ext cx="2569029" cy="1779290"/>
          </a:xfrm>
          <a:prstGeom prst="round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Image 3">
            <a:extLst>
              <a:ext uri="{FF2B5EF4-FFF2-40B4-BE49-F238E27FC236}">
                <a16:creationId xmlns="" xmlns:a16="http://schemas.microsoft.com/office/drawing/2014/main" id="{120604E0-1440-4172-9779-418C6059446C}"/>
              </a:ext>
            </a:extLst>
          </p:cNvPr>
          <p:cNvPicPr>
            <a:picLocks noChangeAspect="1"/>
          </p:cNvPicPr>
          <p:nvPr/>
        </p:nvPicPr>
        <p:blipFill rotWithShape="1">
          <a:blip r:embed="rId3"/>
          <a:srcRect t="24673" b="25350"/>
          <a:stretch/>
        </p:blipFill>
        <p:spPr>
          <a:xfrm>
            <a:off x="1734877" y="4746172"/>
            <a:ext cx="3049357" cy="1524000"/>
          </a:xfrm>
          <a:prstGeom prst="rect">
            <a:avLst/>
          </a:prstGeom>
        </p:spPr>
      </p:pic>
      <p:pic>
        <p:nvPicPr>
          <p:cNvPr id="5" name="Image 4">
            <a:extLst>
              <a:ext uri="{FF2B5EF4-FFF2-40B4-BE49-F238E27FC236}">
                <a16:creationId xmlns="" xmlns:a16="http://schemas.microsoft.com/office/drawing/2014/main" id="{C228D304-7017-4C8A-93BE-7057CC814E9A}"/>
              </a:ext>
            </a:extLst>
          </p:cNvPr>
          <p:cNvPicPr>
            <a:picLocks noChangeAspect="1"/>
          </p:cNvPicPr>
          <p:nvPr/>
        </p:nvPicPr>
        <p:blipFill>
          <a:blip r:embed="rId4"/>
          <a:stretch>
            <a:fillRect/>
          </a:stretch>
        </p:blipFill>
        <p:spPr>
          <a:xfrm>
            <a:off x="7407765" y="4895015"/>
            <a:ext cx="2872802" cy="1178879"/>
          </a:xfrm>
          <a:prstGeom prst="rect">
            <a:avLst/>
          </a:prstGeom>
        </p:spPr>
      </p:pic>
      <p:sp>
        <p:nvSpPr>
          <p:cNvPr id="11" name="ZoneTexte 10"/>
          <p:cNvSpPr txBox="1"/>
          <p:nvPr/>
        </p:nvSpPr>
        <p:spPr>
          <a:xfrm>
            <a:off x="1624785" y="2954503"/>
            <a:ext cx="8942429" cy="1634490"/>
          </a:xfrm>
          <a:prstGeom prst="roundRect">
            <a:avLst/>
          </a:prstGeom>
          <a:noFill/>
          <a:ln w="25400">
            <a:solidFill>
              <a:srgbClr val="00B050"/>
            </a:solidFill>
          </a:ln>
        </p:spPr>
        <p:txBody>
          <a:bodyPr wrap="square" rtlCol="0">
            <a:spAutoFit/>
          </a:bodyPr>
          <a:lstStyle/>
          <a:p>
            <a:pPr marL="285750" indent="-285750">
              <a:buFont typeface="Wingdings" panose="05000000000000000000" pitchFamily="2" charset="2"/>
              <a:buChar char="ü"/>
            </a:pPr>
            <a:r>
              <a:rPr lang="fr-FR" dirty="0"/>
              <a:t>Cette vaccination peut éviter la survenue de la maladie si elle est effectuée dans les 72h suivant le contact</a:t>
            </a:r>
          </a:p>
          <a:p>
            <a:pPr marL="285750" indent="-285750">
              <a:buFont typeface="Wingdings" panose="05000000000000000000" pitchFamily="2" charset="2"/>
              <a:buChar char="ü"/>
            </a:pPr>
            <a:r>
              <a:rPr lang="fr-FR" dirty="0"/>
              <a:t>Elle reste préconisée même si ce délai est dépassé</a:t>
            </a:r>
          </a:p>
          <a:p>
            <a:pPr marL="285750" indent="-285750">
              <a:buFont typeface="Wingdings" panose="05000000000000000000" pitchFamily="2" charset="2"/>
              <a:buChar char="ü"/>
            </a:pPr>
            <a:r>
              <a:rPr lang="fr-FR" dirty="0"/>
              <a:t>Pour en bénéficier, je contacte le service de santé au travail ou mon médecin traitant</a:t>
            </a:r>
          </a:p>
          <a:p>
            <a:pPr marL="285750" indent="-285750">
              <a:buFont typeface="Wingdings" panose="05000000000000000000" pitchFamily="2" charset="2"/>
              <a:buChar char="ü"/>
            </a:pPr>
            <a:r>
              <a:rPr lang="fr-FR" dirty="0">
                <a:solidFill>
                  <a:srgbClr val="C00000"/>
                </a:solidFill>
              </a:rPr>
              <a:t>J’applique les précautions standard et les précautions complémentaires de type air</a:t>
            </a:r>
          </a:p>
        </p:txBody>
      </p:sp>
      <p:sp>
        <p:nvSpPr>
          <p:cNvPr id="10" name="Bouton d’action : obtenir des informations 9">
            <a:hlinkClick r:id="rId5" action="ppaction://hlinksldjump" highlightClick="1"/>
            <a:extLst>
              <a:ext uri="{FF2B5EF4-FFF2-40B4-BE49-F238E27FC236}">
                <a16:creationId xmlns="" xmlns:a16="http://schemas.microsoft.com/office/drawing/2014/main" id="{9F858601-49DC-4E4C-BDB9-21B1F7689B44}"/>
              </a:ext>
            </a:extLst>
          </p:cNvPr>
          <p:cNvSpPr/>
          <p:nvPr/>
        </p:nvSpPr>
        <p:spPr>
          <a:xfrm>
            <a:off x="9429852" y="6134873"/>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8000399" y="6269887"/>
            <a:ext cx="1429452" cy="400110"/>
          </a:xfrm>
          <a:prstGeom prst="rect">
            <a:avLst/>
          </a:prstGeom>
          <a:noFill/>
        </p:spPr>
        <p:txBody>
          <a:bodyPr wrap="square" rtlCol="0">
            <a:spAutoFit/>
          </a:bodyPr>
          <a:lstStyle/>
          <a:p>
            <a:r>
              <a:rPr lang="fr-FR" sz="2000" b="1" dirty="0">
                <a:solidFill>
                  <a:srgbClr val="FF0000"/>
                </a:solidFill>
              </a:rPr>
              <a:t>+ d’infos =&gt; </a:t>
            </a:r>
          </a:p>
        </p:txBody>
      </p:sp>
      <p:pic>
        <p:nvPicPr>
          <p:cNvPr id="12"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25460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 coins arrondis 1">
            <a:hlinkClick r:id="rId2" action="ppaction://hlinksldjump"/>
            <a:extLst>
              <a:ext uri="{FF2B5EF4-FFF2-40B4-BE49-F238E27FC236}">
                <a16:creationId xmlns="" xmlns:a16="http://schemas.microsoft.com/office/drawing/2014/main" id="{C65618DB-D864-48B1-875D-6BAEEFC0A36D}"/>
              </a:ext>
            </a:extLst>
          </p:cNvPr>
          <p:cNvSpPr/>
          <p:nvPr/>
        </p:nvSpPr>
        <p:spPr>
          <a:xfrm>
            <a:off x="1280160" y="942977"/>
            <a:ext cx="6726833" cy="1171575"/>
          </a:xfrm>
          <a:prstGeom prst="roundRect">
            <a:avLst/>
          </a:prstGeom>
          <a:solidFill>
            <a:srgbClr val="00B050"/>
          </a:solidFill>
          <a:ln/>
        </p:spPr>
        <p:style>
          <a:lnRef idx="0">
            <a:schemeClr val="accent3"/>
          </a:lnRef>
          <a:fillRef idx="3">
            <a:schemeClr val="accent3"/>
          </a:fillRef>
          <a:effectRef idx="3">
            <a:schemeClr val="accent3"/>
          </a:effectRef>
          <a:fontRef idx="minor">
            <a:schemeClr val="lt1"/>
          </a:fontRef>
        </p:style>
        <p:txBody>
          <a:bodyPr rtlCol="0" anchor="ctr"/>
          <a:lstStyle/>
          <a:p>
            <a:r>
              <a:rPr lang="fr-FR" sz="2800" b="1" dirty="0">
                <a:effectLst>
                  <a:outerShdw blurRad="38100" dist="38100" dir="2700000" algn="tl">
                    <a:srgbClr val="000000">
                      <a:alpha val="43137"/>
                    </a:srgbClr>
                  </a:outerShdw>
                </a:effectLst>
              </a:rPr>
              <a:t>J’ai reçu deux doses vaccinales</a:t>
            </a:r>
          </a:p>
        </p:txBody>
      </p:sp>
      <p:sp>
        <p:nvSpPr>
          <p:cNvPr id="3" name="Rectangle : coins arrondis 2">
            <a:hlinkClick r:id="rId3" action="ppaction://hlinksldjump"/>
            <a:extLst>
              <a:ext uri="{FF2B5EF4-FFF2-40B4-BE49-F238E27FC236}">
                <a16:creationId xmlns="" xmlns:a16="http://schemas.microsoft.com/office/drawing/2014/main" id="{EDCE1E92-7CE9-4B18-B617-26E172DCC3E0}"/>
              </a:ext>
            </a:extLst>
          </p:cNvPr>
          <p:cNvSpPr/>
          <p:nvPr/>
        </p:nvSpPr>
        <p:spPr>
          <a:xfrm>
            <a:off x="1280160" y="2890839"/>
            <a:ext cx="6726833" cy="1171575"/>
          </a:xfrm>
          <a:prstGeom prst="roundRect">
            <a:avLst/>
          </a:prstGeom>
          <a:ln/>
        </p:spPr>
        <p:style>
          <a:lnRef idx="0">
            <a:schemeClr val="accent6"/>
          </a:lnRef>
          <a:fillRef idx="3">
            <a:schemeClr val="accent6"/>
          </a:fillRef>
          <a:effectRef idx="3">
            <a:schemeClr val="accent6"/>
          </a:effectRef>
          <a:fontRef idx="minor">
            <a:schemeClr val="lt1"/>
          </a:fontRef>
        </p:style>
        <p:txBody>
          <a:bodyPr rtlCol="0" anchor="ctr"/>
          <a:lstStyle/>
          <a:p>
            <a:r>
              <a:rPr lang="fr-FR" sz="2800" b="1" dirty="0">
                <a:effectLst>
                  <a:outerShdw blurRad="38100" dist="38100" dir="2700000" algn="tl">
                    <a:srgbClr val="000000">
                      <a:alpha val="43137"/>
                    </a:srgbClr>
                  </a:outerShdw>
                </a:effectLst>
              </a:rPr>
              <a:t>J’ai reçu une seule dose vaccinale</a:t>
            </a:r>
          </a:p>
        </p:txBody>
      </p:sp>
      <p:sp>
        <p:nvSpPr>
          <p:cNvPr id="4" name="Rectangle : coins arrondis 3">
            <a:hlinkClick r:id="rId4" action="ppaction://hlinksldjump"/>
            <a:extLst>
              <a:ext uri="{FF2B5EF4-FFF2-40B4-BE49-F238E27FC236}">
                <a16:creationId xmlns="" xmlns:a16="http://schemas.microsoft.com/office/drawing/2014/main" id="{7852C375-547A-431C-A5E2-B24E07BAA98D}"/>
              </a:ext>
            </a:extLst>
          </p:cNvPr>
          <p:cNvSpPr/>
          <p:nvPr/>
        </p:nvSpPr>
        <p:spPr>
          <a:xfrm>
            <a:off x="1280160" y="4838702"/>
            <a:ext cx="6726833" cy="1171575"/>
          </a:xfrm>
          <a:prstGeom prst="roundRect">
            <a:avLst/>
          </a:prstGeom>
          <a:ln/>
        </p:spPr>
        <p:style>
          <a:lnRef idx="0">
            <a:schemeClr val="accent2"/>
          </a:lnRef>
          <a:fillRef idx="3">
            <a:schemeClr val="accent2"/>
          </a:fillRef>
          <a:effectRef idx="3">
            <a:schemeClr val="accent2"/>
          </a:effectRef>
          <a:fontRef idx="minor">
            <a:schemeClr val="lt1"/>
          </a:fontRef>
        </p:style>
        <p:txBody>
          <a:bodyPr rtlCol="0" anchor="ctr"/>
          <a:lstStyle/>
          <a:p>
            <a:r>
              <a:rPr lang="fr-FR" sz="2800" b="1" dirty="0">
                <a:effectLst>
                  <a:outerShdw blurRad="38100" dist="38100" dir="2700000" algn="tl">
                    <a:srgbClr val="000000">
                      <a:alpha val="43137"/>
                    </a:srgbClr>
                  </a:outerShdw>
                </a:effectLst>
              </a:rPr>
              <a:t>Je n’ai pas été </a:t>
            </a:r>
            <a:r>
              <a:rPr lang="fr-FR" sz="2800" b="1" dirty="0" err="1" smtClean="0">
                <a:effectLst>
                  <a:outerShdw blurRad="38100" dist="38100" dir="2700000" algn="tl">
                    <a:srgbClr val="000000">
                      <a:alpha val="43137"/>
                    </a:srgbClr>
                  </a:outerShdw>
                </a:effectLst>
              </a:rPr>
              <a:t>vacciné·e</a:t>
            </a:r>
            <a:r>
              <a:rPr lang="fr-FR" sz="2800" b="1" dirty="0" smtClean="0">
                <a:effectLst>
                  <a:outerShdw blurRad="38100" dist="38100" dir="2700000" algn="tl">
                    <a:srgbClr val="000000">
                      <a:alpha val="43137"/>
                    </a:srgbClr>
                  </a:outerShdw>
                </a:effectLst>
              </a:rPr>
              <a:t> </a:t>
            </a:r>
            <a:r>
              <a:rPr lang="fr-FR" sz="2800" b="1" dirty="0">
                <a:effectLst>
                  <a:outerShdw blurRad="38100" dist="38100" dir="2700000" algn="tl">
                    <a:srgbClr val="000000">
                      <a:alpha val="43137"/>
                    </a:srgbClr>
                  </a:outerShdw>
                </a:effectLst>
              </a:rPr>
              <a:t>contre la rougeole</a:t>
            </a:r>
          </a:p>
        </p:txBody>
      </p:sp>
      <p:sp>
        <p:nvSpPr>
          <p:cNvPr id="5" name="ZoneTexte 4">
            <a:extLst>
              <a:ext uri="{FF2B5EF4-FFF2-40B4-BE49-F238E27FC236}">
                <a16:creationId xmlns="" xmlns:a16="http://schemas.microsoft.com/office/drawing/2014/main" id="{1D997792-DA8F-46D7-8982-D88D73F70525}"/>
              </a:ext>
            </a:extLst>
          </p:cNvPr>
          <p:cNvSpPr txBox="1"/>
          <p:nvPr/>
        </p:nvSpPr>
        <p:spPr>
          <a:xfrm>
            <a:off x="8663161" y="2943048"/>
            <a:ext cx="1512168" cy="1200329"/>
          </a:xfrm>
          <a:prstGeom prst="rect">
            <a:avLst/>
          </a:prstGeom>
          <a:noFill/>
        </p:spPr>
        <p:txBody>
          <a:bodyPr wrap="square" rtlCol="0">
            <a:spAutoFit/>
          </a:bodyPr>
          <a:lstStyle/>
          <a:p>
            <a:pPr algn="ctr"/>
            <a:r>
              <a:rPr lang="fr-FR" dirty="0"/>
              <a:t>Mon médecin traitant peut répondre à ces questions</a:t>
            </a:r>
          </a:p>
        </p:txBody>
      </p:sp>
      <p:pic>
        <p:nvPicPr>
          <p:cNvPr id="8" name="Picture 2">
            <a:extLst>
              <a:ext uri="{FF2B5EF4-FFF2-40B4-BE49-F238E27FC236}">
                <a16:creationId xmlns="" xmlns:a16="http://schemas.microsoft.com/office/drawing/2014/main" id="{DE96DA5C-E778-4A61-83DB-843C801ADFD2}"/>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63162" y="821933"/>
            <a:ext cx="1817449" cy="2280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Accolade fermante 8">
            <a:extLst>
              <a:ext uri="{FF2B5EF4-FFF2-40B4-BE49-F238E27FC236}">
                <a16:creationId xmlns="" xmlns:a16="http://schemas.microsoft.com/office/drawing/2014/main" id="{32AFDD4F-C307-4BAF-82CB-5993B6CFBD1A}"/>
              </a:ext>
            </a:extLst>
          </p:cNvPr>
          <p:cNvSpPr/>
          <p:nvPr/>
        </p:nvSpPr>
        <p:spPr>
          <a:xfrm>
            <a:off x="8216204" y="942978"/>
            <a:ext cx="517705" cy="5078311"/>
          </a:xfrm>
          <a:prstGeom prst="rightBrace">
            <a:avLst>
              <a:gd name="adj1" fmla="val 44889"/>
              <a:gd name="adj2" fmla="val 50000"/>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dirty="0"/>
          </a:p>
          <a:p>
            <a:pPr algn="ctr"/>
            <a:endParaRPr lang="fr-FR" dirty="0"/>
          </a:p>
        </p:txBody>
      </p:sp>
      <p:pic>
        <p:nvPicPr>
          <p:cNvPr id="10" name="Graphique 9" descr="Retour">
            <a:hlinkClick r:id="rId6" action="ppaction://hlinksldjump" tooltip="Revenir au début du logigramme"/>
            <a:extLst>
              <a:ext uri="{FF2B5EF4-FFF2-40B4-BE49-F238E27FC236}">
                <a16:creationId xmlns="" xmlns:a16="http://schemas.microsoft.com/office/drawing/2014/main" id="{9FAA5EBB-8AD6-4B1B-8D16-0B3B1E89D18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9593164" y="6021288"/>
            <a:ext cx="589063" cy="589062"/>
          </a:xfrm>
          <a:prstGeom prst="rect">
            <a:avLst/>
          </a:prstGeom>
        </p:spPr>
      </p:pic>
      <p:pic>
        <p:nvPicPr>
          <p:cNvPr id="12"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46590" y="-2"/>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9201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617807" y="829509"/>
            <a:ext cx="4582083"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latin typeface="Calibri"/>
              </a:rPr>
              <a:t>Je suis </a:t>
            </a:r>
            <a:r>
              <a:rPr lang="fr-FR" sz="2800" b="1" dirty="0" smtClean="0">
                <a:solidFill>
                  <a:prstClr val="white"/>
                </a:solidFill>
                <a:effectLst>
                  <a:outerShdw blurRad="38100" dist="38100" dir="2700000" algn="tl">
                    <a:srgbClr val="000000">
                      <a:alpha val="43137"/>
                    </a:srgbClr>
                  </a:outerShdw>
                </a:effectLst>
              </a:rPr>
              <a:t>immunodéprimée</a:t>
            </a:r>
            <a:r>
              <a:rPr lang="fr-FR" sz="2800" b="1" dirty="0" smtClean="0">
                <a:solidFill>
                  <a:prstClr val="white"/>
                </a:solidFill>
                <a:effectLst>
                  <a:outerShdw blurRad="38100" dist="38100" dir="2700000" algn="tl">
                    <a:srgbClr val="000000">
                      <a:alpha val="43137"/>
                    </a:srgbClr>
                  </a:outerShdw>
                </a:effectLst>
                <a:latin typeface="Calibri"/>
              </a:rPr>
              <a:t> </a:t>
            </a:r>
            <a:r>
              <a:rPr lang="fr-FR" sz="2000" dirty="0">
                <a:solidFill>
                  <a:prstClr val="white"/>
                </a:solidFill>
                <a:effectLst>
                  <a:outerShdw blurRad="38100" dist="38100" dir="2700000" algn="tl">
                    <a:srgbClr val="000000">
                      <a:alpha val="43137"/>
                    </a:srgbClr>
                  </a:outerShdw>
                </a:effectLst>
                <a:latin typeface="Calibri"/>
              </a:rPr>
              <a:t>?</a:t>
            </a:r>
          </a:p>
        </p:txBody>
      </p:sp>
      <p:sp>
        <p:nvSpPr>
          <p:cNvPr id="5" name="Ellipse 4">
            <a:hlinkClick r:id="rId2" action="ppaction://hlinksldjump"/>
          </p:cNvPr>
          <p:cNvSpPr/>
          <p:nvPr/>
        </p:nvSpPr>
        <p:spPr>
          <a:xfrm>
            <a:off x="1775520" y="2578561"/>
            <a:ext cx="1512168" cy="118813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prstClr val="white"/>
                </a:solidFill>
                <a:effectLst>
                  <a:outerShdw blurRad="38100" dist="38100" dir="2700000" algn="tl">
                    <a:srgbClr val="000000">
                      <a:alpha val="43137"/>
                    </a:srgbClr>
                  </a:outerShdw>
                </a:effectLst>
                <a:latin typeface="Calibri"/>
              </a:rPr>
              <a:t>OUI </a:t>
            </a:r>
          </a:p>
        </p:txBody>
      </p:sp>
      <p:sp>
        <p:nvSpPr>
          <p:cNvPr id="6" name="Ellipse 5">
            <a:hlinkClick r:id="rId3" action="ppaction://hlinksldjump"/>
          </p:cNvPr>
          <p:cNvSpPr/>
          <p:nvPr/>
        </p:nvSpPr>
        <p:spPr>
          <a:xfrm>
            <a:off x="7090303" y="2452997"/>
            <a:ext cx="2218252" cy="194738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b="1" dirty="0">
                <a:solidFill>
                  <a:prstClr val="white"/>
                </a:solidFill>
                <a:effectLst>
                  <a:outerShdw blurRad="38100" dist="38100" dir="2700000" algn="tl">
                    <a:srgbClr val="000000">
                      <a:alpha val="43137"/>
                    </a:srgbClr>
                  </a:outerShdw>
                </a:effectLst>
                <a:latin typeface="Calibri"/>
              </a:rPr>
              <a:t>NON</a:t>
            </a:r>
          </a:p>
          <a:p>
            <a:pPr algn="ctr">
              <a:defRPr/>
            </a:pPr>
            <a:r>
              <a:rPr lang="fr-FR" sz="1600" dirty="0">
                <a:solidFill>
                  <a:prstClr val="white"/>
                </a:solidFill>
                <a:latin typeface="Calibri"/>
              </a:rPr>
              <a:t>(et je ne suis pas enceinte - je n’ai pas de projet de grossesse</a:t>
            </a:r>
            <a:r>
              <a:rPr lang="fr-FR" sz="1600" dirty="0">
                <a:solidFill>
                  <a:schemeClr val="bg1"/>
                </a:solidFill>
                <a:latin typeface="Calibri"/>
              </a:rPr>
              <a:t>)</a:t>
            </a:r>
            <a:endParaRPr lang="fr-FR" dirty="0">
              <a:solidFill>
                <a:schemeClr val="bg1"/>
              </a:solidFill>
              <a:latin typeface="Calibri"/>
            </a:endParaRPr>
          </a:p>
        </p:txBody>
      </p:sp>
      <p:sp>
        <p:nvSpPr>
          <p:cNvPr id="7" name="Accolade ouvrante 6"/>
          <p:cNvSpPr/>
          <p:nvPr/>
        </p:nvSpPr>
        <p:spPr>
          <a:xfrm>
            <a:off x="7265571" y="575220"/>
            <a:ext cx="360040" cy="1512168"/>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latin typeface="Calibri"/>
            </a:endParaRPr>
          </a:p>
        </p:txBody>
      </p:sp>
      <p:sp>
        <p:nvSpPr>
          <p:cNvPr id="8" name="ZoneTexte 7"/>
          <p:cNvSpPr txBox="1"/>
          <p:nvPr/>
        </p:nvSpPr>
        <p:spPr>
          <a:xfrm>
            <a:off x="7774660" y="575221"/>
            <a:ext cx="1512168" cy="1523494"/>
          </a:xfrm>
          <a:prstGeom prst="rect">
            <a:avLst/>
          </a:prstGeom>
          <a:noFill/>
        </p:spPr>
        <p:txBody>
          <a:bodyPr wrap="square" rtlCol="0">
            <a:spAutoFit/>
          </a:bodyPr>
          <a:lstStyle/>
          <a:p>
            <a:pPr algn="ctr">
              <a:defRPr/>
            </a:pPr>
            <a:r>
              <a:rPr lang="fr-FR" dirty="0">
                <a:solidFill>
                  <a:prstClr val="black"/>
                </a:solidFill>
                <a:latin typeface="Calibri"/>
              </a:rPr>
              <a:t>Mon médecin traitant peut répondre à cette question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18197" y="592642"/>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Ellipse 8">
            <a:hlinkClick r:id="rId5" action="ppaction://hlinksldjump"/>
          </p:cNvPr>
          <p:cNvSpPr/>
          <p:nvPr/>
        </p:nvSpPr>
        <p:spPr>
          <a:xfrm>
            <a:off x="2531605" y="4731525"/>
            <a:ext cx="2003163" cy="1470620"/>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b="1" dirty="0">
                <a:solidFill>
                  <a:prstClr val="black"/>
                </a:solidFill>
                <a:effectLst>
                  <a:outerShdw blurRad="38100" dist="38100" dir="2700000" algn="tl">
                    <a:srgbClr val="000000">
                      <a:alpha val="43137"/>
                    </a:srgbClr>
                  </a:outerShdw>
                </a:effectLst>
                <a:latin typeface="Calibri"/>
              </a:rPr>
              <a:t>Je suis enceinte</a:t>
            </a:r>
          </a:p>
        </p:txBody>
      </p:sp>
      <p:sp>
        <p:nvSpPr>
          <p:cNvPr id="10" name="ZoneTexte 9"/>
          <p:cNvSpPr txBox="1"/>
          <p:nvPr/>
        </p:nvSpPr>
        <p:spPr>
          <a:xfrm>
            <a:off x="4678897" y="4255016"/>
            <a:ext cx="1787507" cy="523220"/>
          </a:xfrm>
          <a:prstGeom prst="rect">
            <a:avLst/>
          </a:prstGeom>
          <a:noFill/>
        </p:spPr>
        <p:txBody>
          <a:bodyPr wrap="square" rtlCol="0">
            <a:spAutoFit/>
          </a:bodyPr>
          <a:lstStyle/>
          <a:p>
            <a:pPr algn="ctr">
              <a:defRPr/>
            </a:pPr>
            <a:r>
              <a:rPr lang="fr-FR" sz="2800" b="1" i="1" u="sng" dirty="0">
                <a:solidFill>
                  <a:prstClr val="black"/>
                </a:solidFill>
                <a:latin typeface="Calibri"/>
              </a:rPr>
              <a:t>Ou bien</a:t>
            </a:r>
          </a:p>
        </p:txBody>
      </p:sp>
      <p:sp>
        <p:nvSpPr>
          <p:cNvPr id="12" name="Ellipse 11">
            <a:hlinkClick r:id="rId6" action="ppaction://hlinksldjump"/>
          </p:cNvPr>
          <p:cNvSpPr/>
          <p:nvPr/>
        </p:nvSpPr>
        <p:spPr>
          <a:xfrm>
            <a:off x="6780079" y="4624348"/>
            <a:ext cx="2099143" cy="1577796"/>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b="1" dirty="0">
                <a:solidFill>
                  <a:prstClr val="black"/>
                </a:solidFill>
                <a:effectLst>
                  <a:outerShdw blurRad="38100" dist="38100" dir="2700000" algn="tl">
                    <a:srgbClr val="000000">
                      <a:alpha val="43137"/>
                    </a:srgbClr>
                  </a:outerShdw>
                </a:effectLst>
                <a:latin typeface="Calibri"/>
              </a:rPr>
              <a:t>J’ai un projet de grossesse</a:t>
            </a:r>
          </a:p>
        </p:txBody>
      </p:sp>
      <p:pic>
        <p:nvPicPr>
          <p:cNvPr id="13" name="Graphique 12" descr="Flèche : courbe légère">
            <a:extLst>
              <a:ext uri="{FF2B5EF4-FFF2-40B4-BE49-F238E27FC236}">
                <a16:creationId xmlns="" xmlns:a16="http://schemas.microsoft.com/office/drawing/2014/main" id="{DA41A77F-B092-4A9E-BBF2-78F16E6E40B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rot="2241361">
            <a:off x="5100353" y="1755160"/>
            <a:ext cx="2261321" cy="1395675"/>
          </a:xfrm>
          <a:prstGeom prst="rect">
            <a:avLst/>
          </a:prstGeom>
        </p:spPr>
      </p:pic>
      <p:pic>
        <p:nvPicPr>
          <p:cNvPr id="15" name="Graphique 14" descr="Flèche : courbe dans le sens des aiguilles d’une montre">
            <a:extLst>
              <a:ext uri="{FF2B5EF4-FFF2-40B4-BE49-F238E27FC236}">
                <a16:creationId xmlns="" xmlns:a16="http://schemas.microsoft.com/office/drawing/2014/main" id="{3D5BCF6B-AF9D-4C80-962B-00070F3843A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rot="13546076">
            <a:off x="3252117" y="1377372"/>
            <a:ext cx="1008675" cy="1689343"/>
          </a:xfrm>
          <a:prstGeom prst="rect">
            <a:avLst/>
          </a:prstGeom>
        </p:spPr>
      </p:pic>
      <p:pic>
        <p:nvPicPr>
          <p:cNvPr id="17" name="Graphique 16" descr="Retour">
            <a:hlinkClick r:id="rId11" action="ppaction://hlinksldjump" tooltip="Revenir au début du logigramme"/>
            <a:extLst>
              <a:ext uri="{FF2B5EF4-FFF2-40B4-BE49-F238E27FC236}">
                <a16:creationId xmlns="" xmlns:a16="http://schemas.microsoft.com/office/drawing/2014/main" id="{EE939318-EF48-4F6A-AB49-D5FB32C66B00}"/>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9593164" y="6021288"/>
            <a:ext cx="589063" cy="589062"/>
          </a:xfrm>
          <a:prstGeom prst="rect">
            <a:avLst/>
          </a:prstGeom>
        </p:spPr>
      </p:pic>
      <p:pic>
        <p:nvPicPr>
          <p:cNvPr id="19"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089"/>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20" name="Picture 2" descr="http://www.cpias-auvergnerhonealpes.fr/Images/vaccination/logo_200-rouge">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46590" y="-3091"/>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18692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447733" y="1117268"/>
            <a:ext cx="4524796"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2800" b="1" dirty="0">
                <a:solidFill>
                  <a:prstClr val="white"/>
                </a:solidFill>
                <a:effectLst>
                  <a:outerShdw blurRad="38100" dist="38100" dir="2700000" algn="tl">
                    <a:srgbClr val="000000">
                      <a:alpha val="43137"/>
                    </a:srgbClr>
                  </a:outerShdw>
                </a:effectLst>
                <a:latin typeface="Calibri"/>
              </a:rPr>
              <a:t>Je suis immunodéprimé ?</a:t>
            </a:r>
          </a:p>
        </p:txBody>
      </p:sp>
      <p:sp>
        <p:nvSpPr>
          <p:cNvPr id="5" name="Ellipse 4">
            <a:hlinkClick r:id="rId2" action="ppaction://hlinksldjump"/>
          </p:cNvPr>
          <p:cNvSpPr/>
          <p:nvPr/>
        </p:nvSpPr>
        <p:spPr>
          <a:xfrm>
            <a:off x="2447732" y="3599730"/>
            <a:ext cx="2076400" cy="173618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latin typeface="Calibri"/>
              </a:rPr>
              <a:t>OUI </a:t>
            </a:r>
          </a:p>
        </p:txBody>
      </p:sp>
      <p:sp>
        <p:nvSpPr>
          <p:cNvPr id="6" name="Ellipse 5">
            <a:hlinkClick r:id="rId3" action="ppaction://hlinksldjump"/>
          </p:cNvPr>
          <p:cNvSpPr/>
          <p:nvPr/>
        </p:nvSpPr>
        <p:spPr>
          <a:xfrm>
            <a:off x="5748654" y="3604852"/>
            <a:ext cx="2128523" cy="182439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latin typeface="Calibri"/>
              </a:rPr>
              <a:t>NON</a:t>
            </a:r>
          </a:p>
        </p:txBody>
      </p:sp>
      <p:sp>
        <p:nvSpPr>
          <p:cNvPr id="7" name="Accolade ouvrante 6"/>
          <p:cNvSpPr/>
          <p:nvPr/>
        </p:nvSpPr>
        <p:spPr>
          <a:xfrm>
            <a:off x="7436185" y="864690"/>
            <a:ext cx="360040" cy="1512168"/>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latin typeface="Calibri"/>
            </a:endParaRPr>
          </a:p>
        </p:txBody>
      </p:sp>
      <p:sp>
        <p:nvSpPr>
          <p:cNvPr id="8" name="ZoneTexte 7"/>
          <p:cNvSpPr txBox="1"/>
          <p:nvPr/>
        </p:nvSpPr>
        <p:spPr>
          <a:xfrm>
            <a:off x="7877175" y="899530"/>
            <a:ext cx="1512168" cy="1523494"/>
          </a:xfrm>
          <a:prstGeom prst="rect">
            <a:avLst/>
          </a:prstGeom>
          <a:noFill/>
        </p:spPr>
        <p:txBody>
          <a:bodyPr wrap="square" rtlCol="0">
            <a:spAutoFit/>
          </a:bodyPr>
          <a:lstStyle/>
          <a:p>
            <a:pPr algn="ctr">
              <a:defRPr/>
            </a:pPr>
            <a:r>
              <a:rPr lang="fr-FR" dirty="0">
                <a:solidFill>
                  <a:prstClr val="black"/>
                </a:solidFill>
                <a:latin typeface="Calibri"/>
              </a:rPr>
              <a:t>Mon médecin traitant peut répondre à cette question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13810" y="59995"/>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Graphique 12" descr="Retour">
            <a:hlinkClick r:id="rId5" action="ppaction://hlinksldjump" tooltip="Revenir au début du logigramme"/>
            <a:extLst>
              <a:ext uri="{FF2B5EF4-FFF2-40B4-BE49-F238E27FC236}">
                <a16:creationId xmlns="" xmlns:a16="http://schemas.microsoft.com/office/drawing/2014/main" id="{DBBC50E0-B296-4DE4-94D7-2E45296DC6D2}"/>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9593164" y="6021288"/>
            <a:ext cx="589063" cy="589062"/>
          </a:xfrm>
          <a:prstGeom prst="rect">
            <a:avLst/>
          </a:prstGeom>
        </p:spPr>
      </p:pic>
      <p:pic>
        <p:nvPicPr>
          <p:cNvPr id="14" name="Graphique 13" descr="Flèche : courbe légère">
            <a:extLst>
              <a:ext uri="{FF2B5EF4-FFF2-40B4-BE49-F238E27FC236}">
                <a16:creationId xmlns="" xmlns:a16="http://schemas.microsoft.com/office/drawing/2014/main" id="{D92E99F1-F570-418C-808D-0A006C7A1E1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rot="3714149">
            <a:off x="5229791" y="2360727"/>
            <a:ext cx="1698537" cy="1048328"/>
          </a:xfrm>
          <a:prstGeom prst="rect">
            <a:avLst/>
          </a:prstGeom>
        </p:spPr>
      </p:pic>
      <p:pic>
        <p:nvPicPr>
          <p:cNvPr id="15" name="Graphique 14" descr="Flèche : courbe dans le sens des aiguilles d’une montre">
            <a:extLst>
              <a:ext uri="{FF2B5EF4-FFF2-40B4-BE49-F238E27FC236}">
                <a16:creationId xmlns="" xmlns:a16="http://schemas.microsoft.com/office/drawing/2014/main" id="{21322F50-55A7-4E4C-85B5-8DD6769E6DC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 xmlns:asvg="http://schemas.microsoft.com/office/drawing/2016/SVG/main" r:embed="rId11"/>
              </a:ext>
            </a:extLst>
          </a:blip>
          <a:stretch>
            <a:fillRect/>
          </a:stretch>
        </p:blipFill>
        <p:spPr>
          <a:xfrm rot="12204804">
            <a:off x="3614458" y="1987683"/>
            <a:ext cx="1132004" cy="1605729"/>
          </a:xfrm>
          <a:prstGeom prst="rect">
            <a:avLst/>
          </a:prstGeom>
        </p:spPr>
      </p:pic>
      <p:pic>
        <p:nvPicPr>
          <p:cNvPr id="12"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0"/>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6" name="Picture 2" descr="http://www.cpias-auvergnerhonealpes.fr/Images/vaccination/logo_200-rouge">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46590" y="-2"/>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0380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3340" y="131700"/>
            <a:ext cx="1551544" cy="1551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820663" y="1865768"/>
            <a:ext cx="6567410" cy="618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0000"/>
                </a:solidFill>
              </a:rPr>
              <a:t>Le vaccin contre la rougeole m’est contre-indiqué car il s’agit d’un vaccin vivant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1019" y="3347383"/>
            <a:ext cx="2366248" cy="16599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Connecteur droit avec flèche 4"/>
          <p:cNvCxnSpPr>
            <a:stCxn id="4099" idx="3"/>
            <a:endCxn id="14" idx="1"/>
          </p:cNvCxnSpPr>
          <p:nvPr/>
        </p:nvCxnSpPr>
        <p:spPr>
          <a:xfrm flipV="1">
            <a:off x="4097268" y="3679833"/>
            <a:ext cx="610473" cy="49750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a:stCxn id="4099" idx="3"/>
            <a:endCxn id="18" idx="1"/>
          </p:cNvCxnSpPr>
          <p:nvPr/>
        </p:nvCxnSpPr>
        <p:spPr>
          <a:xfrm>
            <a:off x="4097268" y="4177336"/>
            <a:ext cx="614995" cy="65998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3" name="Rectangle à coins arrondis 12"/>
          <p:cNvSpPr/>
          <p:nvPr/>
        </p:nvSpPr>
        <p:spPr>
          <a:xfrm>
            <a:off x="2820663" y="2594542"/>
            <a:ext cx="6567410" cy="53502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0000"/>
                </a:solidFill>
                <a:sym typeface="Symbol"/>
              </a:rPr>
              <a:t></a:t>
            </a:r>
            <a:r>
              <a:rPr lang="fr-FR" dirty="0">
                <a:solidFill>
                  <a:srgbClr val="FF0000"/>
                </a:solidFill>
                <a:sym typeface="Symbol"/>
              </a:rPr>
              <a:t> </a:t>
            </a:r>
            <a:r>
              <a:rPr lang="fr-FR" b="1" dirty="0">
                <a:solidFill>
                  <a:srgbClr val="FF0000"/>
                </a:solidFill>
              </a:rPr>
              <a:t>Une conduite à tenir appropriée est urgente</a:t>
            </a:r>
          </a:p>
        </p:txBody>
      </p:sp>
      <p:sp>
        <p:nvSpPr>
          <p:cNvPr id="14" name="ZoneTexte 13">
            <a:extLst>
              <a:ext uri="{FF2B5EF4-FFF2-40B4-BE49-F238E27FC236}">
                <a16:creationId xmlns="" xmlns:a16="http://schemas.microsoft.com/office/drawing/2014/main" id="{F98B3888-34FE-4F3C-B54F-81BE2A59D4F0}"/>
              </a:ext>
            </a:extLst>
          </p:cNvPr>
          <p:cNvSpPr txBox="1"/>
          <p:nvPr/>
        </p:nvSpPr>
        <p:spPr>
          <a:xfrm>
            <a:off x="4707741" y="3356668"/>
            <a:ext cx="5556361" cy="646331"/>
          </a:xfrm>
          <a:prstGeom prst="rect">
            <a:avLst/>
          </a:prstGeom>
          <a:noFill/>
        </p:spPr>
        <p:txBody>
          <a:bodyPr wrap="square" rtlCol="0">
            <a:spAutoFit/>
          </a:bodyPr>
          <a:lstStyle/>
          <a:p>
            <a:pPr>
              <a:defRPr/>
            </a:pPr>
            <a:r>
              <a:rPr lang="fr-FR" dirty="0">
                <a:solidFill>
                  <a:prstClr val="black"/>
                </a:solidFill>
                <a:latin typeface="Calibri"/>
              </a:rPr>
              <a:t>Une </a:t>
            </a:r>
            <a:r>
              <a:rPr lang="fr-FR" dirty="0">
                <a:solidFill>
                  <a:srgbClr val="FF0000"/>
                </a:solidFill>
                <a:latin typeface="Calibri"/>
              </a:rPr>
              <a:t>immunothérapie polyvalente </a:t>
            </a:r>
            <a:r>
              <a:rPr lang="fr-FR" dirty="0">
                <a:solidFill>
                  <a:prstClr val="black"/>
                </a:solidFill>
                <a:latin typeface="Calibri"/>
              </a:rPr>
              <a:t>dans les 6 jours (maximum) suivant le contact est indiquée*</a:t>
            </a:r>
          </a:p>
        </p:txBody>
      </p:sp>
      <p:sp>
        <p:nvSpPr>
          <p:cNvPr id="15" name="ZoneTexte 14">
            <a:extLst>
              <a:ext uri="{FF2B5EF4-FFF2-40B4-BE49-F238E27FC236}">
                <a16:creationId xmlns="" xmlns:a16="http://schemas.microsoft.com/office/drawing/2014/main" id="{96DF7267-C109-41DA-89A3-1E96C854DB8B}"/>
              </a:ext>
            </a:extLst>
          </p:cNvPr>
          <p:cNvSpPr txBox="1"/>
          <p:nvPr/>
        </p:nvSpPr>
        <p:spPr>
          <a:xfrm>
            <a:off x="1561088" y="6593504"/>
            <a:ext cx="7493719" cy="246221"/>
          </a:xfrm>
          <a:prstGeom prst="rect">
            <a:avLst/>
          </a:prstGeom>
          <a:noFill/>
        </p:spPr>
        <p:txBody>
          <a:bodyPr wrap="square" rtlCol="0">
            <a:spAutoFit/>
          </a:bodyPr>
          <a:lstStyle/>
          <a:p>
            <a:r>
              <a:rPr lang="fr-FR" sz="1000" dirty="0"/>
              <a:t>* </a:t>
            </a:r>
            <a:r>
              <a:rPr lang="fr-FR" sz="1000" dirty="0">
                <a:hlinkClick r:id="rId4"/>
              </a:rPr>
              <a:t>Guide pour l’immunisation en post-exposition - Vaccination et immunoglobulines</a:t>
            </a:r>
            <a:r>
              <a:rPr lang="fr-FR" sz="1000" dirty="0"/>
              <a:t> Rapport du Haut Conseil à la Santé Publique – 19/02/2016</a:t>
            </a:r>
          </a:p>
        </p:txBody>
      </p:sp>
      <p:sp>
        <p:nvSpPr>
          <p:cNvPr id="16" name="Bouton d’action : obtenir des informations 15">
            <a:hlinkClick r:id="rId5" action="ppaction://hlinksldjump" highlightClick="1"/>
            <a:extLst>
              <a:ext uri="{FF2B5EF4-FFF2-40B4-BE49-F238E27FC236}">
                <a16:creationId xmlns="" xmlns:a16="http://schemas.microsoft.com/office/drawing/2014/main" id="{58D71162-73A5-4C8C-923E-C97C10624364}"/>
              </a:ext>
            </a:extLst>
          </p:cNvPr>
          <p:cNvSpPr/>
          <p:nvPr/>
        </p:nvSpPr>
        <p:spPr>
          <a:xfrm>
            <a:off x="9492577" y="6137078"/>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p:cNvSpPr txBox="1"/>
          <p:nvPr/>
        </p:nvSpPr>
        <p:spPr>
          <a:xfrm>
            <a:off x="7988031" y="6230937"/>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8" name="ZoneTexte 17"/>
          <p:cNvSpPr txBox="1"/>
          <p:nvPr/>
        </p:nvSpPr>
        <p:spPr>
          <a:xfrm>
            <a:off x="4712263" y="4479776"/>
            <a:ext cx="5551839" cy="715089"/>
          </a:xfrm>
          <a:prstGeom prst="roundRect">
            <a:avLst/>
          </a:prstGeom>
          <a:noFill/>
          <a:ln w="19050">
            <a:solidFill>
              <a:srgbClr val="FF0000"/>
            </a:solidFill>
          </a:ln>
        </p:spPr>
        <p:txBody>
          <a:bodyPr wrap="square" rtlCol="0">
            <a:spAutoFit/>
          </a:bodyPr>
          <a:lstStyle/>
          <a:p>
            <a:r>
              <a:rPr lang="fr-FR" dirty="0">
                <a:solidFill>
                  <a:srgbClr val="FF0000"/>
                </a:solidFill>
              </a:rPr>
              <a:t>J’applique les précautions standard et les précautions complémentaires de type air</a:t>
            </a:r>
          </a:p>
        </p:txBody>
      </p:sp>
      <p:pic>
        <p:nvPicPr>
          <p:cNvPr id="28"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29" name="Picture 2" descr="http://www.cpias-auvergnerhonealpes.fr/Images/vaccination/logo_200-rou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590" y="-2"/>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2050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 coins arrondis 1">
            <a:hlinkClick r:id="rId2" action="ppaction://hlinksldjump"/>
            <a:extLst>
              <a:ext uri="{FF2B5EF4-FFF2-40B4-BE49-F238E27FC236}">
                <a16:creationId xmlns="" xmlns:a16="http://schemas.microsoft.com/office/drawing/2014/main" id="{80EB3C44-6071-4C97-BBB4-DF58F8E1F2F3}"/>
              </a:ext>
            </a:extLst>
          </p:cNvPr>
          <p:cNvSpPr/>
          <p:nvPr/>
        </p:nvSpPr>
        <p:spPr>
          <a:xfrm>
            <a:off x="1750032" y="2264168"/>
            <a:ext cx="4220111"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 homme</a:t>
            </a:r>
          </a:p>
        </p:txBody>
      </p:sp>
      <p:sp>
        <p:nvSpPr>
          <p:cNvPr id="4" name="Rectangle : coins arrondis 3">
            <a:hlinkClick r:id="rId3" action="ppaction://hlinksldjump"/>
            <a:extLst>
              <a:ext uri="{FF2B5EF4-FFF2-40B4-BE49-F238E27FC236}">
                <a16:creationId xmlns="" xmlns:a16="http://schemas.microsoft.com/office/drawing/2014/main" id="{16AA5277-AFB1-45A8-B75C-F44832BE86B2}"/>
              </a:ext>
            </a:extLst>
          </p:cNvPr>
          <p:cNvSpPr/>
          <p:nvPr/>
        </p:nvSpPr>
        <p:spPr>
          <a:xfrm>
            <a:off x="6221859" y="2256034"/>
            <a:ext cx="4220111"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une femme</a:t>
            </a:r>
          </a:p>
        </p:txBody>
      </p:sp>
      <p:pic>
        <p:nvPicPr>
          <p:cNvPr id="6" name="Graphique 5" descr="Retour">
            <a:hlinkClick r:id="rId4" action="ppaction://hlinksldjump" tooltip="Revenir au début du logigramme"/>
            <a:extLst>
              <a:ext uri="{FF2B5EF4-FFF2-40B4-BE49-F238E27FC236}">
                <a16:creationId xmlns="" xmlns:a16="http://schemas.microsoft.com/office/drawing/2014/main" id="{05E5EBEF-846B-420D-95EA-105AF0A34BC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9593164" y="6021288"/>
            <a:ext cx="589063" cy="589062"/>
          </a:xfrm>
          <a:prstGeom prst="rect">
            <a:avLst/>
          </a:prstGeom>
        </p:spPr>
      </p:pic>
      <p:pic>
        <p:nvPicPr>
          <p:cNvPr id="7" name="Graphique 6" descr="Homme">
            <a:extLst>
              <a:ext uri="{FF2B5EF4-FFF2-40B4-BE49-F238E27FC236}">
                <a16:creationId xmlns="" xmlns:a16="http://schemas.microsoft.com/office/drawing/2014/main" id="{FB68376C-8E63-4F8C-B319-C34F82F5A26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168778" y="3812144"/>
            <a:ext cx="2578382" cy="2578382"/>
          </a:xfrm>
          <a:prstGeom prst="rect">
            <a:avLst/>
          </a:prstGeom>
        </p:spPr>
      </p:pic>
      <p:pic>
        <p:nvPicPr>
          <p:cNvPr id="3" name="Image 2">
            <a:extLst>
              <a:ext uri="{FF2B5EF4-FFF2-40B4-BE49-F238E27FC236}">
                <a16:creationId xmlns="" xmlns:a16="http://schemas.microsoft.com/office/drawing/2014/main" id="{00BC4474-F973-47CD-B082-B675F6E5B35F}"/>
              </a:ext>
            </a:extLst>
          </p:cNvPr>
          <p:cNvPicPr>
            <a:picLocks noChangeAspect="1"/>
          </p:cNvPicPr>
          <p:nvPr/>
        </p:nvPicPr>
        <p:blipFill>
          <a:blip r:embed="rId9"/>
          <a:stretch>
            <a:fillRect/>
          </a:stretch>
        </p:blipFill>
        <p:spPr>
          <a:xfrm>
            <a:off x="6710540" y="3812144"/>
            <a:ext cx="2578382" cy="2578382"/>
          </a:xfrm>
          <a:prstGeom prst="rect">
            <a:avLst/>
          </a:prstGeom>
        </p:spPr>
      </p:pic>
      <p:sp>
        <p:nvSpPr>
          <p:cNvPr id="9" name="ZoneTexte 8">
            <a:extLst>
              <a:ext uri="{FF2B5EF4-FFF2-40B4-BE49-F238E27FC236}">
                <a16:creationId xmlns="" xmlns:a16="http://schemas.microsoft.com/office/drawing/2014/main" id="{D16CCED9-B05F-41D6-87E9-2775842B3E26}"/>
              </a:ext>
            </a:extLst>
          </p:cNvPr>
          <p:cNvSpPr txBox="1"/>
          <p:nvPr/>
        </p:nvSpPr>
        <p:spPr>
          <a:xfrm>
            <a:off x="3567465" y="839698"/>
            <a:ext cx="5066620" cy="523220"/>
          </a:xfrm>
          <a:prstGeom prst="rect">
            <a:avLst/>
          </a:prstGeom>
          <a:noFill/>
        </p:spPr>
        <p:txBody>
          <a:bodyPr wrap="square" rtlCol="0">
            <a:spAutoFit/>
          </a:bodyPr>
          <a:lstStyle/>
          <a:p>
            <a:pPr algn="ctr"/>
            <a:r>
              <a:rPr lang="fr-FR" sz="2800" dirty="0"/>
              <a:t>Je suis </a:t>
            </a:r>
            <a:r>
              <a:rPr lang="fr-FR" sz="2800" dirty="0" err="1" smtClean="0"/>
              <a:t>né·e</a:t>
            </a:r>
            <a:r>
              <a:rPr lang="fr-FR" sz="2800" dirty="0" smtClean="0"/>
              <a:t> </a:t>
            </a:r>
            <a:r>
              <a:rPr lang="fr-FR" sz="2800" dirty="0"/>
              <a:t>en 1980 ou après</a:t>
            </a:r>
          </a:p>
        </p:txBody>
      </p:sp>
      <p:pic>
        <p:nvPicPr>
          <p:cNvPr id="10"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1" name="Picture 2" descr="http://www.cpias-auvergnerhonealpes.fr/Images/vaccination/logo_200-rouge">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2605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809971" y="556916"/>
            <a:ext cx="8572059" cy="2246769"/>
          </a:xfrm>
          <a:prstGeom prst="rect">
            <a:avLst/>
          </a:prstGeom>
          <a:noFill/>
        </p:spPr>
        <p:txBody>
          <a:bodyPr wrap="square" rtlCol="0">
            <a:spAutoFit/>
          </a:bodyPr>
          <a:lstStyle/>
          <a:p>
            <a:pPr lvl="0" algn="ctr">
              <a:defRPr/>
            </a:pPr>
            <a:r>
              <a:rPr lang="fr-FR" sz="2800" b="1" dirty="0">
                <a:solidFill>
                  <a:prstClr val="black"/>
                </a:solidFill>
                <a:latin typeface="Calibri"/>
              </a:rPr>
              <a:t>Je dois me faire vacciner avec </a:t>
            </a:r>
            <a:r>
              <a:rPr lang="fr-FR" sz="2800" b="1" dirty="0">
                <a:solidFill>
                  <a:srgbClr val="C00000"/>
                </a:solidFill>
                <a:latin typeface="Calibri"/>
              </a:rPr>
              <a:t>2 </a:t>
            </a:r>
            <a:r>
              <a:rPr lang="fr-FR" sz="2800" b="1" dirty="0">
                <a:solidFill>
                  <a:srgbClr val="C00000"/>
                </a:solidFill>
              </a:rPr>
              <a:t>doses </a:t>
            </a:r>
          </a:p>
          <a:p>
            <a:pPr lvl="0" algn="ctr">
              <a:defRPr/>
            </a:pPr>
            <a:r>
              <a:rPr lang="fr-FR" sz="2800" b="1" dirty="0">
                <a:solidFill>
                  <a:srgbClr val="C00000"/>
                </a:solidFill>
              </a:rPr>
              <a:t>de vaccin trivalent Rougeole-Oreillons-Rubéole</a:t>
            </a:r>
          </a:p>
          <a:p>
            <a:pPr lvl="0" algn="ctr">
              <a:defRPr/>
            </a:pPr>
            <a:r>
              <a:rPr lang="fr-FR" sz="2800" b="1" i="1" u="sng" dirty="0">
                <a:solidFill>
                  <a:srgbClr val="C00000"/>
                </a:solidFill>
              </a:rPr>
              <a:t>La 1</a:t>
            </a:r>
            <a:r>
              <a:rPr lang="fr-FR" sz="2800" b="1" i="1" u="sng" baseline="30000" dirty="0">
                <a:solidFill>
                  <a:srgbClr val="C00000"/>
                </a:solidFill>
              </a:rPr>
              <a:t>ère</a:t>
            </a:r>
            <a:r>
              <a:rPr lang="fr-FR" sz="2800" b="1" i="1" u="sng" dirty="0">
                <a:solidFill>
                  <a:srgbClr val="C00000"/>
                </a:solidFill>
              </a:rPr>
              <a:t> injection:</a:t>
            </a:r>
          </a:p>
          <a:p>
            <a:pPr marL="457200" indent="-457200">
              <a:buFontTx/>
              <a:buChar char="-"/>
              <a:defRPr/>
            </a:pPr>
            <a:r>
              <a:rPr lang="fr-FR" sz="2800" b="1" dirty="0">
                <a:solidFill>
                  <a:srgbClr val="C00000"/>
                </a:solidFill>
              </a:rPr>
              <a:t>le plus rapidement possible dans les 72 h au plus tard</a:t>
            </a:r>
          </a:p>
          <a:p>
            <a:pPr lvl="0" algn="ctr">
              <a:defRPr/>
            </a:pPr>
            <a:r>
              <a:rPr lang="fr-FR" sz="2800" b="1" i="1" u="sng" dirty="0">
                <a:solidFill>
                  <a:srgbClr val="C00000"/>
                </a:solidFill>
              </a:rPr>
              <a:t>La 2</a:t>
            </a:r>
            <a:r>
              <a:rPr lang="fr-FR" sz="2800" b="1" i="1" u="sng" baseline="30000" dirty="0">
                <a:solidFill>
                  <a:srgbClr val="C00000"/>
                </a:solidFill>
              </a:rPr>
              <a:t>ème</a:t>
            </a:r>
            <a:r>
              <a:rPr lang="fr-FR" sz="2800" b="1" i="1" u="sng" dirty="0">
                <a:solidFill>
                  <a:srgbClr val="C00000"/>
                </a:solidFill>
              </a:rPr>
              <a:t> injection 1 mois plus tard</a:t>
            </a:r>
            <a:endParaRPr lang="fr-FR" sz="2800" b="1" i="1" u="sng" dirty="0">
              <a:solidFill>
                <a:prstClr val="black"/>
              </a:solidFill>
            </a:endParaRP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7046" y="4851042"/>
            <a:ext cx="2477908" cy="1716180"/>
          </a:xfrm>
          <a:prstGeom prst="round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Image 3">
            <a:extLst>
              <a:ext uri="{FF2B5EF4-FFF2-40B4-BE49-F238E27FC236}">
                <a16:creationId xmlns="" xmlns:a16="http://schemas.microsoft.com/office/drawing/2014/main" id="{120604E0-1440-4172-9779-418C6059446C}"/>
              </a:ext>
            </a:extLst>
          </p:cNvPr>
          <p:cNvPicPr>
            <a:picLocks noChangeAspect="1"/>
          </p:cNvPicPr>
          <p:nvPr/>
        </p:nvPicPr>
        <p:blipFill rotWithShape="1">
          <a:blip r:embed="rId3"/>
          <a:srcRect t="25519" b="24565"/>
          <a:stretch/>
        </p:blipFill>
        <p:spPr>
          <a:xfrm>
            <a:off x="1805117" y="4772298"/>
            <a:ext cx="2867704" cy="1431454"/>
          </a:xfrm>
          <a:prstGeom prst="rect">
            <a:avLst/>
          </a:prstGeom>
        </p:spPr>
      </p:pic>
      <p:pic>
        <p:nvPicPr>
          <p:cNvPr id="5" name="Image 4">
            <a:extLst>
              <a:ext uri="{FF2B5EF4-FFF2-40B4-BE49-F238E27FC236}">
                <a16:creationId xmlns="" xmlns:a16="http://schemas.microsoft.com/office/drawing/2014/main" id="{C228D304-7017-4C8A-93BE-7057CC814E9A}"/>
              </a:ext>
            </a:extLst>
          </p:cNvPr>
          <p:cNvPicPr>
            <a:picLocks noChangeAspect="1"/>
          </p:cNvPicPr>
          <p:nvPr/>
        </p:nvPicPr>
        <p:blipFill>
          <a:blip r:embed="rId4"/>
          <a:stretch>
            <a:fillRect/>
          </a:stretch>
        </p:blipFill>
        <p:spPr>
          <a:xfrm>
            <a:off x="7519180" y="4851042"/>
            <a:ext cx="2716741" cy="1114837"/>
          </a:xfrm>
          <a:prstGeom prst="rect">
            <a:avLst/>
          </a:prstGeom>
        </p:spPr>
      </p:pic>
      <p:sp>
        <p:nvSpPr>
          <p:cNvPr id="10" name="ZoneTexte 9"/>
          <p:cNvSpPr txBox="1"/>
          <p:nvPr/>
        </p:nvSpPr>
        <p:spPr>
          <a:xfrm>
            <a:off x="1809970" y="2899638"/>
            <a:ext cx="8572059" cy="1634490"/>
          </a:xfrm>
          <a:prstGeom prst="roundRect">
            <a:avLst/>
          </a:prstGeom>
          <a:noFill/>
          <a:ln w="25400">
            <a:solidFill>
              <a:srgbClr val="00B050"/>
            </a:solidFill>
          </a:ln>
        </p:spPr>
        <p:txBody>
          <a:bodyPr wrap="square" rtlCol="0">
            <a:spAutoFit/>
          </a:bodyPr>
          <a:lstStyle/>
          <a:p>
            <a:pPr marL="285750" indent="-285750">
              <a:buFont typeface="Wingdings" panose="05000000000000000000" pitchFamily="2" charset="2"/>
              <a:buChar char="ü"/>
            </a:pPr>
            <a:r>
              <a:rPr lang="fr-FR" dirty="0"/>
              <a:t>Cette vaccination peut éviter la survenue de la maladie si elle est effectuée dans les 72h suivant le contact</a:t>
            </a:r>
          </a:p>
          <a:p>
            <a:pPr marL="285750" indent="-285750">
              <a:buFont typeface="Wingdings" panose="05000000000000000000" pitchFamily="2" charset="2"/>
              <a:buChar char="ü"/>
            </a:pPr>
            <a:r>
              <a:rPr lang="fr-FR" dirty="0"/>
              <a:t>Elle reste préconisée même si ce délai est dépassé</a:t>
            </a:r>
          </a:p>
          <a:p>
            <a:pPr marL="285750" indent="-285750">
              <a:buFont typeface="Wingdings" panose="05000000000000000000" pitchFamily="2" charset="2"/>
              <a:buChar char="ü"/>
            </a:pPr>
            <a:r>
              <a:rPr lang="fr-FR" dirty="0"/>
              <a:t>Pour en bénéficier, je contacte le service de santé au travail ou mon médecin traitant</a:t>
            </a:r>
          </a:p>
          <a:p>
            <a:pPr marL="285750" indent="-285750">
              <a:buFont typeface="Wingdings" panose="05000000000000000000" pitchFamily="2" charset="2"/>
              <a:buChar char="ü"/>
            </a:pPr>
            <a:r>
              <a:rPr lang="fr-FR" dirty="0">
                <a:solidFill>
                  <a:srgbClr val="C00000"/>
                </a:solidFill>
              </a:rPr>
              <a:t>J’applique les précautions standard et les précautions complémentaires de type air</a:t>
            </a:r>
            <a:endParaRPr lang="fr-FR" dirty="0"/>
          </a:p>
        </p:txBody>
      </p:sp>
      <p:sp>
        <p:nvSpPr>
          <p:cNvPr id="9" name="Bouton d’action : obtenir des informations 8">
            <a:hlinkClick r:id="rId5" action="ppaction://hlinksldjump" highlightClick="1"/>
            <a:extLst>
              <a:ext uri="{FF2B5EF4-FFF2-40B4-BE49-F238E27FC236}">
                <a16:creationId xmlns="" xmlns:a16="http://schemas.microsoft.com/office/drawing/2014/main" id="{1F46EC91-A025-40C9-BE9F-AFF517687A26}"/>
              </a:ext>
            </a:extLst>
          </p:cNvPr>
          <p:cNvSpPr/>
          <p:nvPr/>
        </p:nvSpPr>
        <p:spPr>
          <a:xfrm>
            <a:off x="9701213" y="6029967"/>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p:cNvSpPr txBox="1"/>
          <p:nvPr/>
        </p:nvSpPr>
        <p:spPr>
          <a:xfrm>
            <a:off x="8251792" y="6203751"/>
            <a:ext cx="1449421" cy="400110"/>
          </a:xfrm>
          <a:prstGeom prst="rect">
            <a:avLst/>
          </a:prstGeom>
          <a:noFill/>
        </p:spPr>
        <p:txBody>
          <a:bodyPr wrap="square" rtlCol="0">
            <a:spAutoFit/>
          </a:bodyPr>
          <a:lstStyle/>
          <a:p>
            <a:r>
              <a:rPr lang="fr-FR" sz="2000" b="1" dirty="0">
                <a:solidFill>
                  <a:srgbClr val="FF0000"/>
                </a:solidFill>
              </a:rPr>
              <a:t>+ d’infos =&gt; </a:t>
            </a:r>
          </a:p>
        </p:txBody>
      </p:sp>
      <p:pic>
        <p:nvPicPr>
          <p:cNvPr id="12"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7759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8944" y="165390"/>
            <a:ext cx="1334111" cy="13341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772614" y="1685478"/>
            <a:ext cx="6669417" cy="6111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b="1" dirty="0">
                <a:solidFill>
                  <a:srgbClr val="FF0000"/>
                </a:solidFill>
                <a:latin typeface="Calibri"/>
              </a:rPr>
              <a:t>Le vaccin contre la rougeole m’est contre-indiqué car il s’agit d’un vaccin vivant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876" y="3591901"/>
            <a:ext cx="2147171"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531020" y="3952772"/>
            <a:ext cx="5667640" cy="116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fr-FR" b="1" dirty="0">
                <a:solidFill>
                  <a:srgbClr val="C00000"/>
                </a:solidFill>
                <a:latin typeface="Calibri"/>
              </a:rPr>
              <a:t>Je programme la vaccination après l’accouchement</a:t>
            </a:r>
          </a:p>
          <a:p>
            <a:pPr>
              <a:defRPr/>
            </a:pPr>
            <a:r>
              <a:rPr lang="fr-FR" sz="1600" b="1" dirty="0">
                <a:solidFill>
                  <a:srgbClr val="C00000"/>
                </a:solidFill>
                <a:latin typeface="Calibri"/>
              </a:rPr>
              <a:t>(2 doses de vaccin trivalent R.O.R. séparées d’un mois minimum)</a:t>
            </a:r>
            <a:endParaRPr lang="fr-FR" sz="700" b="1" dirty="0">
              <a:solidFill>
                <a:srgbClr val="C00000"/>
              </a:solidFill>
              <a:latin typeface="Calibri"/>
            </a:endParaRPr>
          </a:p>
          <a:p>
            <a:pPr>
              <a:defRPr/>
            </a:pPr>
            <a:r>
              <a:rPr lang="fr-FR" sz="1600" b="1" dirty="0">
                <a:solidFill>
                  <a:srgbClr val="C00000"/>
                </a:solidFill>
              </a:rPr>
              <a:t>NB  : J’attends 9 mois après l’immunothérapie pour me faire vacciner</a:t>
            </a:r>
          </a:p>
        </p:txBody>
      </p:sp>
      <p:cxnSp>
        <p:nvCxnSpPr>
          <p:cNvPr id="6" name="Connecteur droit avec flèche 5"/>
          <p:cNvCxnSpPr>
            <a:stCxn id="4099" idx="3"/>
            <a:endCxn id="13" idx="1"/>
          </p:cNvCxnSpPr>
          <p:nvPr/>
        </p:nvCxnSpPr>
        <p:spPr>
          <a:xfrm flipV="1">
            <a:off x="3814046" y="3429001"/>
            <a:ext cx="716974" cy="95498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a:cxnSpLocks/>
            <a:stCxn id="4099" idx="3"/>
            <a:endCxn id="18" idx="1"/>
          </p:cNvCxnSpPr>
          <p:nvPr/>
        </p:nvCxnSpPr>
        <p:spPr>
          <a:xfrm>
            <a:off x="3814046" y="4383990"/>
            <a:ext cx="716974" cy="117127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ectangle à coins arrondis 11"/>
          <p:cNvSpPr/>
          <p:nvPr/>
        </p:nvSpPr>
        <p:spPr>
          <a:xfrm>
            <a:off x="2772614" y="2366954"/>
            <a:ext cx="6669417" cy="53502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0000"/>
                </a:solidFill>
                <a:sym typeface="Symbol"/>
              </a:rPr>
              <a:t></a:t>
            </a:r>
            <a:r>
              <a:rPr lang="fr-FR" dirty="0">
                <a:solidFill>
                  <a:srgbClr val="FF0000"/>
                </a:solidFill>
                <a:sym typeface="Symbol"/>
              </a:rPr>
              <a:t> </a:t>
            </a:r>
            <a:r>
              <a:rPr lang="fr-FR" b="1" dirty="0">
                <a:solidFill>
                  <a:srgbClr val="FF0000"/>
                </a:solidFill>
              </a:rPr>
              <a:t>Une conduite à tenir appropriée est urgente</a:t>
            </a:r>
          </a:p>
        </p:txBody>
      </p:sp>
      <p:sp>
        <p:nvSpPr>
          <p:cNvPr id="13" name="ZoneTexte 12">
            <a:extLst>
              <a:ext uri="{FF2B5EF4-FFF2-40B4-BE49-F238E27FC236}">
                <a16:creationId xmlns="" xmlns:a16="http://schemas.microsoft.com/office/drawing/2014/main" id="{81B9170E-D53D-4241-9A21-01C98D35648C}"/>
              </a:ext>
            </a:extLst>
          </p:cNvPr>
          <p:cNvSpPr txBox="1"/>
          <p:nvPr/>
        </p:nvSpPr>
        <p:spPr>
          <a:xfrm>
            <a:off x="4531021" y="3075057"/>
            <a:ext cx="5667641" cy="707886"/>
          </a:xfrm>
          <a:prstGeom prst="rect">
            <a:avLst/>
          </a:prstGeom>
          <a:noFill/>
        </p:spPr>
        <p:txBody>
          <a:bodyPr wrap="square" rtlCol="0">
            <a:spAutoFit/>
          </a:bodyPr>
          <a:lstStyle/>
          <a:p>
            <a:pPr lvl="0">
              <a:defRPr/>
            </a:pPr>
            <a:r>
              <a:rPr lang="fr-FR" sz="2000" dirty="0">
                <a:solidFill>
                  <a:prstClr val="black"/>
                </a:solidFill>
                <a:latin typeface="Calibri"/>
              </a:rPr>
              <a:t>Une </a:t>
            </a:r>
            <a:r>
              <a:rPr lang="fr-FR" sz="2000" dirty="0">
                <a:solidFill>
                  <a:srgbClr val="FF0000"/>
                </a:solidFill>
                <a:latin typeface="Calibri"/>
              </a:rPr>
              <a:t>immunothérapie polyvalente </a:t>
            </a:r>
            <a:r>
              <a:rPr lang="fr-FR" sz="2000" dirty="0">
                <a:solidFill>
                  <a:prstClr val="black"/>
                </a:solidFill>
                <a:latin typeface="Calibri"/>
              </a:rPr>
              <a:t>dans les 6 jours (maximum) suivant le contact est indiquée</a:t>
            </a:r>
            <a:r>
              <a:rPr lang="fr-FR" sz="2000" dirty="0">
                <a:solidFill>
                  <a:prstClr val="black"/>
                </a:solidFill>
              </a:rPr>
              <a:t>*</a:t>
            </a:r>
            <a:endParaRPr lang="fr-FR" sz="2000" dirty="0">
              <a:solidFill>
                <a:prstClr val="black"/>
              </a:solidFill>
              <a:latin typeface="Calibri"/>
            </a:endParaRPr>
          </a:p>
        </p:txBody>
      </p:sp>
      <p:sp>
        <p:nvSpPr>
          <p:cNvPr id="14" name="ZoneTexte 13">
            <a:extLst>
              <a:ext uri="{FF2B5EF4-FFF2-40B4-BE49-F238E27FC236}">
                <a16:creationId xmlns="" xmlns:a16="http://schemas.microsoft.com/office/drawing/2014/main" id="{8DE791FE-D9BD-4FAB-9E8F-43BCE000DF28}"/>
              </a:ext>
            </a:extLst>
          </p:cNvPr>
          <p:cNvSpPr txBox="1"/>
          <p:nvPr/>
        </p:nvSpPr>
        <p:spPr>
          <a:xfrm>
            <a:off x="1524000" y="6481979"/>
            <a:ext cx="7796110" cy="246221"/>
          </a:xfrm>
          <a:prstGeom prst="rect">
            <a:avLst/>
          </a:prstGeom>
          <a:noFill/>
        </p:spPr>
        <p:txBody>
          <a:bodyPr wrap="square" rtlCol="0">
            <a:spAutoFit/>
          </a:bodyPr>
          <a:lstStyle/>
          <a:p>
            <a:r>
              <a:rPr lang="fr-FR" sz="1000" dirty="0"/>
              <a:t>* </a:t>
            </a:r>
            <a:r>
              <a:rPr lang="fr-FR" sz="1000" dirty="0">
                <a:hlinkClick r:id="rId4"/>
              </a:rPr>
              <a:t>Guide pour l’immunisation en post-exposition - Vaccination et immunoglobulines</a:t>
            </a:r>
            <a:r>
              <a:rPr lang="fr-FR" sz="1000" dirty="0"/>
              <a:t> Rapport du Haut Conseil à la Santé Publique – 19/02/2016</a:t>
            </a:r>
          </a:p>
        </p:txBody>
      </p:sp>
      <p:sp>
        <p:nvSpPr>
          <p:cNvPr id="15" name="Bouton d’action : obtenir des informations 14">
            <a:hlinkClick r:id="rId5" action="ppaction://hlinksldjump" highlightClick="1"/>
            <a:extLst>
              <a:ext uri="{FF2B5EF4-FFF2-40B4-BE49-F238E27FC236}">
                <a16:creationId xmlns="" xmlns:a16="http://schemas.microsoft.com/office/drawing/2014/main" id="{C6C8D181-5786-422D-B95E-8FBC931D5D6C}"/>
              </a:ext>
            </a:extLst>
          </p:cNvPr>
          <p:cNvSpPr/>
          <p:nvPr/>
        </p:nvSpPr>
        <p:spPr>
          <a:xfrm>
            <a:off x="9501188" y="6025554"/>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p:cNvSpPr txBox="1"/>
          <p:nvPr/>
        </p:nvSpPr>
        <p:spPr>
          <a:xfrm>
            <a:off x="8194642" y="6115266"/>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8" name="Rectangle à coins arrondis 17"/>
          <p:cNvSpPr/>
          <p:nvPr/>
        </p:nvSpPr>
        <p:spPr>
          <a:xfrm>
            <a:off x="4531020" y="5284179"/>
            <a:ext cx="5667640" cy="54216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FF0000"/>
                </a:solidFill>
              </a:rPr>
              <a:t>J’applique les précautions standard et les précautions complémentaires de type air</a:t>
            </a:r>
          </a:p>
        </p:txBody>
      </p:sp>
      <p:cxnSp>
        <p:nvCxnSpPr>
          <p:cNvPr id="19" name="Connecteur droit avec flèche 18"/>
          <p:cNvCxnSpPr>
            <a:cxnSpLocks/>
            <a:stCxn id="4099" idx="3"/>
            <a:endCxn id="4" idx="1"/>
          </p:cNvCxnSpPr>
          <p:nvPr/>
        </p:nvCxnSpPr>
        <p:spPr>
          <a:xfrm>
            <a:off x="3814046" y="4383989"/>
            <a:ext cx="716974" cy="14957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39"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036"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40" name="Picture 2" descr="http://www.cpias-auvergnerhonealpes.fr/Images/vaccination/logo_200-rou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626"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8730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à coins arrondis 5"/>
          <p:cNvSpPr/>
          <p:nvPr/>
        </p:nvSpPr>
        <p:spPr>
          <a:xfrm>
            <a:off x="1613439" y="2023380"/>
            <a:ext cx="8993600" cy="1934321"/>
          </a:xfrm>
          <a:prstGeom prst="roundRect">
            <a:avLst>
              <a:gd name="adj" fmla="val 11762"/>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r>
              <a:rPr lang="fr-FR" sz="2000" b="1" dirty="0">
                <a:solidFill>
                  <a:schemeClr val="tx1"/>
                </a:solidFill>
              </a:rPr>
              <a:t>1.</a:t>
            </a:r>
            <a:r>
              <a:rPr lang="fr-FR" sz="2000" dirty="0">
                <a:solidFill>
                  <a:schemeClr val="tx1"/>
                </a:solidFill>
              </a:rPr>
              <a:t> </a:t>
            </a:r>
            <a:r>
              <a:rPr lang="fr-FR" sz="2000" dirty="0">
                <a:solidFill>
                  <a:srgbClr val="C00000"/>
                </a:solidFill>
              </a:rPr>
              <a:t>Je repousse mon projet de grossesse </a:t>
            </a:r>
            <a:r>
              <a:rPr lang="fr-FR" sz="2000" dirty="0">
                <a:solidFill>
                  <a:srgbClr val="0070C0"/>
                </a:solidFill>
              </a:rPr>
              <a:t>(en cas de doute, dosage des HCG)</a:t>
            </a:r>
          </a:p>
          <a:p>
            <a:pPr marL="266700" indent="-266700"/>
            <a:r>
              <a:rPr lang="fr-FR" sz="2000" b="1" dirty="0">
                <a:solidFill>
                  <a:schemeClr val="tx1"/>
                </a:solidFill>
              </a:rPr>
              <a:t>2. </a:t>
            </a:r>
            <a:r>
              <a:rPr lang="fr-FR" sz="2000" dirty="0">
                <a:solidFill>
                  <a:srgbClr val="C00000"/>
                </a:solidFill>
              </a:rPr>
              <a:t>Je procède à la vaccination </a:t>
            </a:r>
            <a:r>
              <a:rPr lang="fr-FR" sz="2000" dirty="0">
                <a:solidFill>
                  <a:srgbClr val="0070C0"/>
                </a:solidFill>
              </a:rPr>
              <a:t>(2 doses de vaccin trivalent Rougeole-Oreillons-Rubéole séparées d’un mois) </a:t>
            </a:r>
          </a:p>
          <a:p>
            <a:pPr marL="266700"/>
            <a:r>
              <a:rPr lang="fr-FR" sz="2000" u="sng" dirty="0">
                <a:solidFill>
                  <a:srgbClr val="C00000"/>
                </a:solidFill>
              </a:rPr>
              <a:t>La 1</a:t>
            </a:r>
            <a:r>
              <a:rPr lang="fr-FR" sz="2000" u="sng" baseline="30000" dirty="0">
                <a:solidFill>
                  <a:srgbClr val="C00000"/>
                </a:solidFill>
              </a:rPr>
              <a:t>ère</a:t>
            </a:r>
            <a:r>
              <a:rPr lang="fr-FR" sz="2000" u="sng" dirty="0">
                <a:solidFill>
                  <a:srgbClr val="C00000"/>
                </a:solidFill>
              </a:rPr>
              <a:t> injection dans les 3 jours</a:t>
            </a:r>
            <a:r>
              <a:rPr lang="fr-FR" sz="2000" dirty="0">
                <a:solidFill>
                  <a:srgbClr val="C00000"/>
                </a:solidFill>
              </a:rPr>
              <a:t> </a:t>
            </a:r>
            <a:r>
              <a:rPr lang="fr-FR" sz="2000" dirty="0">
                <a:solidFill>
                  <a:srgbClr val="0070C0"/>
                </a:solidFill>
              </a:rPr>
              <a:t>suivant l’exposition</a:t>
            </a:r>
          </a:p>
          <a:p>
            <a:pPr marL="266700" indent="-266700"/>
            <a:r>
              <a:rPr lang="fr-FR" sz="2000" b="1" dirty="0">
                <a:solidFill>
                  <a:schemeClr val="tx1"/>
                </a:solidFill>
              </a:rPr>
              <a:t>3. </a:t>
            </a:r>
            <a:r>
              <a:rPr lang="fr-FR" sz="2000" dirty="0">
                <a:solidFill>
                  <a:srgbClr val="0070C0"/>
                </a:solidFill>
              </a:rPr>
              <a:t>Je peux reprendre mon projet de grossesse 1 mois après la 2</a:t>
            </a:r>
            <a:r>
              <a:rPr lang="fr-FR" sz="2000" baseline="30000" dirty="0">
                <a:solidFill>
                  <a:srgbClr val="0070C0"/>
                </a:solidFill>
              </a:rPr>
              <a:t>ème</a:t>
            </a:r>
            <a:r>
              <a:rPr lang="fr-FR" sz="2000" dirty="0">
                <a:solidFill>
                  <a:srgbClr val="0070C0"/>
                </a:solidFill>
              </a:rPr>
              <a:t> injection vaccinale</a:t>
            </a:r>
          </a:p>
        </p:txBody>
      </p:sp>
      <p:sp>
        <p:nvSpPr>
          <p:cNvPr id="8" name="ZoneTexte 7"/>
          <p:cNvSpPr txBox="1"/>
          <p:nvPr/>
        </p:nvSpPr>
        <p:spPr>
          <a:xfrm>
            <a:off x="1613439" y="4116721"/>
            <a:ext cx="8993600" cy="1634490"/>
          </a:xfrm>
          <a:prstGeom prst="roundRect">
            <a:avLst/>
          </a:prstGeom>
          <a:noFill/>
          <a:ln w="25400">
            <a:solidFill>
              <a:srgbClr val="00B050"/>
            </a:solidFill>
          </a:ln>
        </p:spPr>
        <p:txBody>
          <a:bodyPr wrap="square" rtlCol="0">
            <a:spAutoFit/>
          </a:bodyPr>
          <a:lstStyle>
            <a:defPPr>
              <a:defRPr lang="fr-FR"/>
            </a:defPPr>
            <a:lvl1pPr marL="285750" indent="-285750">
              <a:buFont typeface="Wingdings" panose="05000000000000000000" pitchFamily="2" charset="2"/>
              <a:buChar char="ü"/>
            </a:lvl1pPr>
          </a:lstStyle>
          <a:p>
            <a:r>
              <a:rPr lang="fr-FR" dirty="0"/>
              <a:t>Cette vaccination peut éviter la survenue de la maladie si elle est effectuée dans les 72h suivant le contact</a:t>
            </a:r>
          </a:p>
          <a:p>
            <a:r>
              <a:rPr lang="fr-FR" dirty="0"/>
              <a:t>Elle reste préconisée même si ce délai est dépassé</a:t>
            </a:r>
          </a:p>
          <a:p>
            <a:r>
              <a:rPr lang="fr-FR" dirty="0"/>
              <a:t>Pour en bénéficier, je contacte le service de santé au travail ou mon médecin traitant</a:t>
            </a:r>
          </a:p>
          <a:p>
            <a:r>
              <a:rPr lang="fr-FR" dirty="0">
                <a:solidFill>
                  <a:srgbClr val="C00000"/>
                </a:solidFill>
              </a:rPr>
              <a:t>J’applique les précautions standard et les précautions complémentaires de type air </a:t>
            </a:r>
          </a:p>
        </p:txBody>
      </p:sp>
      <p:sp>
        <p:nvSpPr>
          <p:cNvPr id="7" name="Bouton d’action : obtenir des informations 6">
            <a:hlinkClick r:id="rId2" action="ppaction://hlinksldjump" highlightClick="1"/>
            <a:extLst>
              <a:ext uri="{FF2B5EF4-FFF2-40B4-BE49-F238E27FC236}">
                <a16:creationId xmlns="" xmlns:a16="http://schemas.microsoft.com/office/drawing/2014/main" id="{3C68E6AC-0392-4886-B6ED-3F199DB464C9}"/>
              </a:ext>
            </a:extLst>
          </p:cNvPr>
          <p:cNvSpPr/>
          <p:nvPr/>
        </p:nvSpPr>
        <p:spPr>
          <a:xfrm>
            <a:off x="9758363" y="6202041"/>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8308942" y="6305406"/>
            <a:ext cx="1449421" cy="400110"/>
          </a:xfrm>
          <a:prstGeom prst="rect">
            <a:avLst/>
          </a:prstGeom>
          <a:noFill/>
        </p:spPr>
        <p:txBody>
          <a:bodyPr wrap="square" rtlCol="0">
            <a:spAutoFit/>
          </a:bodyPr>
          <a:lstStyle/>
          <a:p>
            <a:r>
              <a:rPr lang="fr-FR" sz="2000" b="1" dirty="0">
                <a:solidFill>
                  <a:srgbClr val="FF0000"/>
                </a:solidFill>
              </a:rPr>
              <a:t>+ d’infos =&gt;    </a:t>
            </a:r>
          </a:p>
        </p:txBody>
      </p:sp>
      <p:pic>
        <p:nvPicPr>
          <p:cNvPr id="6146"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23063" y="0"/>
            <a:ext cx="4072373" cy="2023380"/>
          </a:xfrm>
          <a:prstGeom prst="rect">
            <a:avLst/>
          </a:prstGeom>
          <a:solidFill>
            <a:schemeClr val="bg1"/>
          </a:solidFill>
          <a:ln>
            <a:noFill/>
          </a:ln>
          <a:extLst/>
        </p:spPr>
      </p:pic>
      <p:pic>
        <p:nvPicPr>
          <p:cNvPr id="10"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1" name="Picture 2" descr="http://www.cpias-auvergnerhonealpes.fr/Images/vaccination/logo_200-roug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7157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2102" y="188643"/>
            <a:ext cx="1356199" cy="1356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694539" y="1597646"/>
            <a:ext cx="6801888" cy="7156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b="1" dirty="0">
                <a:solidFill>
                  <a:srgbClr val="FF0000"/>
                </a:solidFill>
                <a:latin typeface="Calibri"/>
              </a:rPr>
              <a:t>Le vaccin contre la rougeole m’est contre-indiqué car il s’agit d’un vaccin vivant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1893" y="3429000"/>
            <a:ext cx="1920097"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575083" y="3913854"/>
            <a:ext cx="6145168" cy="10768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fr-FR" b="1" dirty="0">
              <a:solidFill>
                <a:srgbClr val="C00000"/>
              </a:solidFill>
              <a:latin typeface="Calibri"/>
            </a:endParaRPr>
          </a:p>
          <a:p>
            <a:pPr>
              <a:defRPr/>
            </a:pPr>
            <a:r>
              <a:rPr lang="fr-FR" b="1" dirty="0">
                <a:solidFill>
                  <a:srgbClr val="C00000"/>
                </a:solidFill>
                <a:latin typeface="Calibri"/>
              </a:rPr>
              <a:t>Je programme la vaccination après l’accouchement </a:t>
            </a:r>
          </a:p>
          <a:p>
            <a:pPr>
              <a:defRPr/>
            </a:pPr>
            <a:r>
              <a:rPr lang="fr-FR" b="1" dirty="0">
                <a:solidFill>
                  <a:srgbClr val="C00000"/>
                </a:solidFill>
                <a:latin typeface="Calibri"/>
              </a:rPr>
              <a:t>(1 dose de vaccin trivalent R.O.R.)</a:t>
            </a:r>
          </a:p>
          <a:p>
            <a:pPr>
              <a:defRPr/>
            </a:pPr>
            <a:r>
              <a:rPr lang="fr-FR" sz="1600" b="1" dirty="0">
                <a:solidFill>
                  <a:srgbClr val="C00000"/>
                </a:solidFill>
              </a:rPr>
              <a:t>NB : J’attends 9 mois après l’immunothérapie pour me faire vacciner</a:t>
            </a:r>
            <a:endParaRPr lang="fr-FR" sz="1100" dirty="0">
              <a:solidFill>
                <a:prstClr val="black"/>
              </a:solidFill>
            </a:endParaRPr>
          </a:p>
          <a:p>
            <a:pPr>
              <a:defRPr/>
            </a:pPr>
            <a:endParaRPr lang="fr-FR" b="1" dirty="0">
              <a:solidFill>
                <a:srgbClr val="C00000"/>
              </a:solidFill>
              <a:latin typeface="Calibri"/>
            </a:endParaRPr>
          </a:p>
        </p:txBody>
      </p:sp>
      <p:cxnSp>
        <p:nvCxnSpPr>
          <p:cNvPr id="6" name="Connecteur droit avec flèche 5"/>
          <p:cNvCxnSpPr>
            <a:cxnSpLocks/>
            <a:stCxn id="4099" idx="3"/>
            <a:endCxn id="13" idx="1"/>
          </p:cNvCxnSpPr>
          <p:nvPr/>
        </p:nvCxnSpPr>
        <p:spPr>
          <a:xfrm flipV="1">
            <a:off x="3671990" y="3291938"/>
            <a:ext cx="903093" cy="92915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a:cxnSpLocks/>
            <a:stCxn id="4099" idx="3"/>
            <a:endCxn id="4" idx="1"/>
          </p:cNvCxnSpPr>
          <p:nvPr/>
        </p:nvCxnSpPr>
        <p:spPr>
          <a:xfrm>
            <a:off x="3671990" y="4221088"/>
            <a:ext cx="903093" cy="23119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ectangle à coins arrondis 11"/>
          <p:cNvSpPr/>
          <p:nvPr/>
        </p:nvSpPr>
        <p:spPr>
          <a:xfrm>
            <a:off x="2694539" y="2313275"/>
            <a:ext cx="6801888" cy="53502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b="1" dirty="0">
                <a:solidFill>
                  <a:srgbClr val="FF0000"/>
                </a:solidFill>
                <a:sym typeface="Symbol"/>
              </a:rPr>
              <a:t></a:t>
            </a:r>
            <a:r>
              <a:rPr lang="fr-FR" dirty="0">
                <a:solidFill>
                  <a:srgbClr val="FF0000"/>
                </a:solidFill>
                <a:sym typeface="Symbol"/>
              </a:rPr>
              <a:t> </a:t>
            </a:r>
            <a:r>
              <a:rPr lang="fr-FR" b="1" dirty="0">
                <a:solidFill>
                  <a:srgbClr val="FF0000"/>
                </a:solidFill>
              </a:rPr>
              <a:t>Une conduite à tenir appropriée est urgente</a:t>
            </a:r>
          </a:p>
        </p:txBody>
      </p:sp>
      <p:sp>
        <p:nvSpPr>
          <p:cNvPr id="13" name="ZoneTexte 12">
            <a:extLst>
              <a:ext uri="{FF2B5EF4-FFF2-40B4-BE49-F238E27FC236}">
                <a16:creationId xmlns="" xmlns:a16="http://schemas.microsoft.com/office/drawing/2014/main" id="{E7CFB04D-1E9A-44E0-866E-1D0B4729DE14}"/>
              </a:ext>
            </a:extLst>
          </p:cNvPr>
          <p:cNvSpPr txBox="1"/>
          <p:nvPr/>
        </p:nvSpPr>
        <p:spPr>
          <a:xfrm>
            <a:off x="4575083" y="2937995"/>
            <a:ext cx="6145168" cy="707886"/>
          </a:xfrm>
          <a:prstGeom prst="rect">
            <a:avLst/>
          </a:prstGeom>
          <a:noFill/>
        </p:spPr>
        <p:txBody>
          <a:bodyPr wrap="square" rtlCol="0">
            <a:spAutoFit/>
          </a:bodyPr>
          <a:lstStyle/>
          <a:p>
            <a:pPr lvl="0">
              <a:defRPr/>
            </a:pPr>
            <a:r>
              <a:rPr lang="fr-FR" sz="2000" dirty="0">
                <a:solidFill>
                  <a:prstClr val="black"/>
                </a:solidFill>
                <a:latin typeface="Calibri"/>
              </a:rPr>
              <a:t>Une </a:t>
            </a:r>
            <a:r>
              <a:rPr lang="fr-FR" sz="2000" dirty="0">
                <a:solidFill>
                  <a:srgbClr val="FF0000"/>
                </a:solidFill>
                <a:latin typeface="Calibri"/>
              </a:rPr>
              <a:t>immunothérapie polyvalente </a:t>
            </a:r>
            <a:r>
              <a:rPr lang="fr-FR" sz="2000" dirty="0">
                <a:solidFill>
                  <a:prstClr val="black"/>
                </a:solidFill>
                <a:latin typeface="Calibri"/>
              </a:rPr>
              <a:t>dans les 6 jours (maximum) suivant le contact est indiquée</a:t>
            </a:r>
            <a:r>
              <a:rPr lang="fr-FR" sz="2000" dirty="0">
                <a:solidFill>
                  <a:prstClr val="black"/>
                </a:solidFill>
              </a:rPr>
              <a:t>*</a:t>
            </a:r>
            <a:endParaRPr lang="fr-FR" sz="2000" dirty="0">
              <a:solidFill>
                <a:prstClr val="black"/>
              </a:solidFill>
              <a:latin typeface="Calibri"/>
            </a:endParaRPr>
          </a:p>
        </p:txBody>
      </p:sp>
      <p:sp>
        <p:nvSpPr>
          <p:cNvPr id="14" name="ZoneTexte 13">
            <a:extLst>
              <a:ext uri="{FF2B5EF4-FFF2-40B4-BE49-F238E27FC236}">
                <a16:creationId xmlns="" xmlns:a16="http://schemas.microsoft.com/office/drawing/2014/main" id="{C0A90121-11F1-46CF-9631-C1051F54ADD8}"/>
              </a:ext>
            </a:extLst>
          </p:cNvPr>
          <p:cNvSpPr txBox="1"/>
          <p:nvPr/>
        </p:nvSpPr>
        <p:spPr>
          <a:xfrm>
            <a:off x="1666875" y="6507519"/>
            <a:ext cx="7732374" cy="246221"/>
          </a:xfrm>
          <a:prstGeom prst="rect">
            <a:avLst/>
          </a:prstGeom>
          <a:noFill/>
        </p:spPr>
        <p:txBody>
          <a:bodyPr wrap="square" rtlCol="0">
            <a:spAutoFit/>
          </a:bodyPr>
          <a:lstStyle/>
          <a:p>
            <a:r>
              <a:rPr lang="fr-FR" sz="1000" dirty="0"/>
              <a:t>* </a:t>
            </a:r>
            <a:r>
              <a:rPr lang="fr-FR" sz="1000" dirty="0">
                <a:hlinkClick r:id="rId4"/>
              </a:rPr>
              <a:t>Guide pour l’immunisation en post-exposition - Vaccination et immunoglobulines</a:t>
            </a:r>
            <a:r>
              <a:rPr lang="fr-FR" sz="1000" dirty="0"/>
              <a:t> Rapport du Haut Conseil à la Santé Publique – 19/02/2016</a:t>
            </a:r>
          </a:p>
        </p:txBody>
      </p:sp>
      <p:sp>
        <p:nvSpPr>
          <p:cNvPr id="15" name="Bouton d’action : obtenir des informations 14">
            <a:hlinkClick r:id="rId5" action="ppaction://hlinksldjump" highlightClick="1"/>
            <a:extLst>
              <a:ext uri="{FF2B5EF4-FFF2-40B4-BE49-F238E27FC236}">
                <a16:creationId xmlns="" xmlns:a16="http://schemas.microsoft.com/office/drawing/2014/main" id="{A823CD21-A529-45AA-B3D9-066D0CE637DF}"/>
              </a:ext>
            </a:extLst>
          </p:cNvPr>
          <p:cNvSpPr/>
          <p:nvPr/>
        </p:nvSpPr>
        <p:spPr>
          <a:xfrm>
            <a:off x="9496427" y="6051093"/>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p:cNvSpPr txBox="1"/>
          <p:nvPr/>
        </p:nvSpPr>
        <p:spPr>
          <a:xfrm>
            <a:off x="7988031" y="6140805"/>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7" name="Rectangle à coins arrondis 16"/>
          <p:cNvSpPr/>
          <p:nvPr/>
        </p:nvSpPr>
        <p:spPr>
          <a:xfrm>
            <a:off x="4575083" y="5258677"/>
            <a:ext cx="6145168" cy="54216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FF0000"/>
                </a:solidFill>
              </a:rPr>
              <a:t>J’applique les précautions standard et les précautions complémentaires de type air</a:t>
            </a:r>
          </a:p>
        </p:txBody>
      </p:sp>
      <p:cxnSp>
        <p:nvCxnSpPr>
          <p:cNvPr id="18" name="Connecteur droit avec flèche 17"/>
          <p:cNvCxnSpPr>
            <a:cxnSpLocks/>
            <a:stCxn id="4099" idx="3"/>
            <a:endCxn id="17" idx="1"/>
          </p:cNvCxnSpPr>
          <p:nvPr/>
        </p:nvCxnSpPr>
        <p:spPr>
          <a:xfrm>
            <a:off x="3671990" y="4221088"/>
            <a:ext cx="903093" cy="130867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35"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36" name="Picture 2" descr="http://www.cpias-auvergnerhonealpes.fr/Images/vaccination/logo_200-rou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0202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859186" y="597835"/>
            <a:ext cx="4480484"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2800" b="1" dirty="0">
                <a:solidFill>
                  <a:prstClr val="white"/>
                </a:solidFill>
                <a:effectLst>
                  <a:outerShdw blurRad="38100" dist="38100" dir="2700000" algn="tl">
                    <a:srgbClr val="000000">
                      <a:alpha val="43137"/>
                    </a:srgbClr>
                  </a:outerShdw>
                </a:effectLst>
                <a:latin typeface="Calibri"/>
              </a:rPr>
              <a:t>Je suis immunodéprimée ?</a:t>
            </a:r>
          </a:p>
        </p:txBody>
      </p:sp>
      <p:sp>
        <p:nvSpPr>
          <p:cNvPr id="5" name="Ellipse 4">
            <a:hlinkClick r:id="rId2" action="ppaction://hlinksldjump"/>
          </p:cNvPr>
          <p:cNvSpPr/>
          <p:nvPr/>
        </p:nvSpPr>
        <p:spPr>
          <a:xfrm>
            <a:off x="1775520" y="2416721"/>
            <a:ext cx="1512168" cy="118813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prstClr val="white"/>
                </a:solidFill>
                <a:effectLst>
                  <a:outerShdw blurRad="38100" dist="38100" dir="2700000" algn="tl">
                    <a:srgbClr val="000000">
                      <a:alpha val="43137"/>
                    </a:srgbClr>
                  </a:outerShdw>
                </a:effectLst>
                <a:latin typeface="Calibri"/>
              </a:rPr>
              <a:t>OUI </a:t>
            </a:r>
          </a:p>
        </p:txBody>
      </p:sp>
      <p:sp>
        <p:nvSpPr>
          <p:cNvPr id="6" name="Ellipse 5">
            <a:hlinkClick r:id="rId3" action="ppaction://hlinksldjump"/>
          </p:cNvPr>
          <p:cNvSpPr/>
          <p:nvPr/>
        </p:nvSpPr>
        <p:spPr>
          <a:xfrm>
            <a:off x="7090303" y="2291157"/>
            <a:ext cx="2218252" cy="194738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b="1" dirty="0">
                <a:solidFill>
                  <a:prstClr val="white"/>
                </a:solidFill>
                <a:effectLst>
                  <a:outerShdw blurRad="38100" dist="38100" dir="2700000" algn="tl">
                    <a:srgbClr val="000000">
                      <a:alpha val="43137"/>
                    </a:srgbClr>
                  </a:outerShdw>
                </a:effectLst>
                <a:latin typeface="Calibri"/>
              </a:rPr>
              <a:t>NON</a:t>
            </a:r>
          </a:p>
          <a:p>
            <a:pPr algn="ctr">
              <a:defRPr/>
            </a:pPr>
            <a:r>
              <a:rPr lang="fr-FR" sz="1600" dirty="0">
                <a:solidFill>
                  <a:prstClr val="white"/>
                </a:solidFill>
                <a:latin typeface="Calibri"/>
              </a:rPr>
              <a:t>(et je ne suis pas enceinte - je n’ai pas de projet de grossesse</a:t>
            </a:r>
            <a:r>
              <a:rPr lang="fr-FR" sz="1600" dirty="0">
                <a:solidFill>
                  <a:schemeClr val="bg1"/>
                </a:solidFill>
                <a:latin typeface="Calibri"/>
              </a:rPr>
              <a:t>)</a:t>
            </a:r>
            <a:endParaRPr lang="fr-FR" dirty="0">
              <a:solidFill>
                <a:schemeClr val="bg1"/>
              </a:solidFill>
              <a:latin typeface="Calibri"/>
            </a:endParaRPr>
          </a:p>
        </p:txBody>
      </p:sp>
      <p:sp>
        <p:nvSpPr>
          <p:cNvPr id="7" name="Accolade ouvrante 6"/>
          <p:cNvSpPr/>
          <p:nvPr/>
        </p:nvSpPr>
        <p:spPr>
          <a:xfrm>
            <a:off x="7548245" y="322785"/>
            <a:ext cx="360040" cy="1512168"/>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latin typeface="Calibri"/>
            </a:endParaRPr>
          </a:p>
        </p:txBody>
      </p:sp>
      <p:sp>
        <p:nvSpPr>
          <p:cNvPr id="8" name="ZoneTexte 7"/>
          <p:cNvSpPr txBox="1"/>
          <p:nvPr/>
        </p:nvSpPr>
        <p:spPr>
          <a:xfrm>
            <a:off x="8015339" y="311083"/>
            <a:ext cx="1512168" cy="1523494"/>
          </a:xfrm>
          <a:prstGeom prst="rect">
            <a:avLst/>
          </a:prstGeom>
          <a:noFill/>
        </p:spPr>
        <p:txBody>
          <a:bodyPr wrap="square" rtlCol="0">
            <a:spAutoFit/>
          </a:bodyPr>
          <a:lstStyle/>
          <a:p>
            <a:pPr algn="ctr">
              <a:defRPr/>
            </a:pPr>
            <a:r>
              <a:rPr lang="fr-FR" dirty="0">
                <a:solidFill>
                  <a:prstClr val="black"/>
                </a:solidFill>
                <a:latin typeface="Calibri"/>
              </a:rPr>
              <a:t>Mon médecin traitant peut répondre à cette question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63845" y="311084"/>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Ellipse 8">
            <a:hlinkClick r:id="rId5" action="ppaction://hlinksldjump"/>
          </p:cNvPr>
          <p:cNvSpPr/>
          <p:nvPr/>
        </p:nvSpPr>
        <p:spPr>
          <a:xfrm>
            <a:off x="2531605" y="4731525"/>
            <a:ext cx="2003163" cy="1470620"/>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dirty="0">
                <a:solidFill>
                  <a:prstClr val="black"/>
                </a:solidFill>
                <a:latin typeface="Calibri"/>
              </a:rPr>
              <a:t>Je suis enceinte</a:t>
            </a:r>
          </a:p>
        </p:txBody>
      </p:sp>
      <p:sp>
        <p:nvSpPr>
          <p:cNvPr id="10" name="ZoneTexte 9"/>
          <p:cNvSpPr txBox="1"/>
          <p:nvPr/>
        </p:nvSpPr>
        <p:spPr>
          <a:xfrm>
            <a:off x="4678897" y="4255016"/>
            <a:ext cx="1787507" cy="523220"/>
          </a:xfrm>
          <a:prstGeom prst="rect">
            <a:avLst/>
          </a:prstGeom>
          <a:noFill/>
        </p:spPr>
        <p:txBody>
          <a:bodyPr wrap="square" rtlCol="0">
            <a:spAutoFit/>
          </a:bodyPr>
          <a:lstStyle/>
          <a:p>
            <a:pPr algn="ctr">
              <a:defRPr/>
            </a:pPr>
            <a:r>
              <a:rPr lang="fr-FR" sz="2800" b="1" i="1" u="sng" dirty="0">
                <a:solidFill>
                  <a:prstClr val="black"/>
                </a:solidFill>
                <a:latin typeface="Calibri"/>
              </a:rPr>
              <a:t>Ou bien</a:t>
            </a:r>
          </a:p>
        </p:txBody>
      </p:sp>
      <p:sp>
        <p:nvSpPr>
          <p:cNvPr id="12" name="Ellipse 11">
            <a:hlinkClick r:id="rId6" action="ppaction://hlinksldjump"/>
          </p:cNvPr>
          <p:cNvSpPr/>
          <p:nvPr/>
        </p:nvSpPr>
        <p:spPr>
          <a:xfrm>
            <a:off x="6780079" y="4624348"/>
            <a:ext cx="2099143" cy="1577796"/>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dirty="0">
                <a:solidFill>
                  <a:prstClr val="black"/>
                </a:solidFill>
                <a:latin typeface="Calibri"/>
              </a:rPr>
              <a:t>J’ai un projet de grossesse</a:t>
            </a:r>
          </a:p>
        </p:txBody>
      </p:sp>
      <p:pic>
        <p:nvPicPr>
          <p:cNvPr id="13" name="Graphique 12" descr="Flèche : courbe légère">
            <a:extLst>
              <a:ext uri="{FF2B5EF4-FFF2-40B4-BE49-F238E27FC236}">
                <a16:creationId xmlns="" xmlns:a16="http://schemas.microsoft.com/office/drawing/2014/main" id="{DA41A77F-B092-4A9E-BBF2-78F16E6E40B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rot="2241361">
            <a:off x="5246886" y="1424984"/>
            <a:ext cx="2261321" cy="1395675"/>
          </a:xfrm>
          <a:prstGeom prst="rect">
            <a:avLst/>
          </a:prstGeom>
        </p:spPr>
      </p:pic>
      <p:pic>
        <p:nvPicPr>
          <p:cNvPr id="15" name="Graphique 14" descr="Flèche : courbe dans le sens des aiguilles d’une montre">
            <a:extLst>
              <a:ext uri="{FF2B5EF4-FFF2-40B4-BE49-F238E27FC236}">
                <a16:creationId xmlns="" xmlns:a16="http://schemas.microsoft.com/office/drawing/2014/main" id="{3D5BCF6B-AF9D-4C80-962B-00070F3843A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rot="14285305">
            <a:off x="3983663" y="1149352"/>
            <a:ext cx="914400" cy="2010872"/>
          </a:xfrm>
          <a:prstGeom prst="rect">
            <a:avLst/>
          </a:prstGeom>
        </p:spPr>
      </p:pic>
      <p:pic>
        <p:nvPicPr>
          <p:cNvPr id="14" name="Graphique 13" descr="Retour">
            <a:hlinkClick r:id="rId11" action="ppaction://hlinksldjump" tooltip="Revenir au début du logigramme"/>
            <a:extLst>
              <a:ext uri="{FF2B5EF4-FFF2-40B4-BE49-F238E27FC236}">
                <a16:creationId xmlns="" xmlns:a16="http://schemas.microsoft.com/office/drawing/2014/main" id="{F690004D-0B0B-4C5D-81E7-5ED57A78DAC6}"/>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9745564" y="6051092"/>
            <a:ext cx="589063" cy="589062"/>
          </a:xfrm>
          <a:prstGeom prst="rect">
            <a:avLst/>
          </a:prstGeom>
        </p:spPr>
      </p:pic>
      <p:pic>
        <p:nvPicPr>
          <p:cNvPr id="17"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8" name="Picture 2" descr="http://www.cpias-auvergnerhonealpes.fr/Images/vaccination/logo_200-rouge">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8778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 coins arrondis 1">
            <a:hlinkClick r:id="rId3" action="ppaction://hlinksldjump"/>
            <a:extLst>
              <a:ext uri="{FF2B5EF4-FFF2-40B4-BE49-F238E27FC236}">
                <a16:creationId xmlns="" xmlns:a16="http://schemas.microsoft.com/office/drawing/2014/main" id="{80EB3C44-6071-4C97-BBB4-DF58F8E1F2F3}"/>
              </a:ext>
            </a:extLst>
          </p:cNvPr>
          <p:cNvSpPr/>
          <p:nvPr/>
        </p:nvSpPr>
        <p:spPr>
          <a:xfrm>
            <a:off x="1726302" y="2247900"/>
            <a:ext cx="4208400"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 homme</a:t>
            </a:r>
          </a:p>
        </p:txBody>
      </p:sp>
      <p:sp>
        <p:nvSpPr>
          <p:cNvPr id="4" name="Rectangle : coins arrondis 3">
            <a:hlinkClick r:id="rId4" action="ppaction://hlinksldjump"/>
            <a:extLst>
              <a:ext uri="{FF2B5EF4-FFF2-40B4-BE49-F238E27FC236}">
                <a16:creationId xmlns="" xmlns:a16="http://schemas.microsoft.com/office/drawing/2014/main" id="{16AA5277-AFB1-45A8-B75C-F44832BE86B2}"/>
              </a:ext>
            </a:extLst>
          </p:cNvPr>
          <p:cNvSpPr/>
          <p:nvPr/>
        </p:nvSpPr>
        <p:spPr>
          <a:xfrm>
            <a:off x="6249748" y="2247900"/>
            <a:ext cx="4208400"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une femme</a:t>
            </a:r>
          </a:p>
        </p:txBody>
      </p:sp>
      <p:pic>
        <p:nvPicPr>
          <p:cNvPr id="6" name="Graphique 5" descr="Retour">
            <a:hlinkClick r:id="rId5" action="ppaction://hlinksldjump" tooltip="Revenir au début du logigramme"/>
            <a:extLst>
              <a:ext uri="{FF2B5EF4-FFF2-40B4-BE49-F238E27FC236}">
                <a16:creationId xmlns="" xmlns:a16="http://schemas.microsoft.com/office/drawing/2014/main" id="{2E3AA909-00AA-42DA-9C30-7D8B725BA52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9593164" y="6021288"/>
            <a:ext cx="589063" cy="589062"/>
          </a:xfrm>
          <a:prstGeom prst="rect">
            <a:avLst/>
          </a:prstGeom>
        </p:spPr>
      </p:pic>
      <p:pic>
        <p:nvPicPr>
          <p:cNvPr id="7" name="Graphique 6" descr="Femme">
            <a:extLst>
              <a:ext uri="{FF2B5EF4-FFF2-40B4-BE49-F238E27FC236}">
                <a16:creationId xmlns="" xmlns:a16="http://schemas.microsoft.com/office/drawing/2014/main" id="{7C4D975F-3EEB-407A-8AEE-B5B436808DC5}"/>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6425497" y="3812144"/>
            <a:ext cx="2253600" cy="2253600"/>
          </a:xfrm>
          <a:prstGeom prst="rect">
            <a:avLst/>
          </a:prstGeom>
        </p:spPr>
      </p:pic>
      <p:pic>
        <p:nvPicPr>
          <p:cNvPr id="8" name="Graphique 7" descr="Homme">
            <a:extLst>
              <a:ext uri="{FF2B5EF4-FFF2-40B4-BE49-F238E27FC236}">
                <a16:creationId xmlns="" xmlns:a16="http://schemas.microsoft.com/office/drawing/2014/main" id="{279C722C-8109-40D0-87D8-8C49E39D05CC}"/>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1"/>
              </a:ext>
            </a:extLst>
          </a:blip>
          <a:stretch>
            <a:fillRect/>
          </a:stretch>
        </p:blipFill>
        <p:spPr>
          <a:xfrm>
            <a:off x="3014665" y="3812144"/>
            <a:ext cx="2253600" cy="2253600"/>
          </a:xfrm>
          <a:prstGeom prst="rect">
            <a:avLst/>
          </a:prstGeom>
        </p:spPr>
      </p:pic>
      <p:sp>
        <p:nvSpPr>
          <p:cNvPr id="11" name="ZoneTexte 10">
            <a:extLst>
              <a:ext uri="{FF2B5EF4-FFF2-40B4-BE49-F238E27FC236}">
                <a16:creationId xmlns="" xmlns:a16="http://schemas.microsoft.com/office/drawing/2014/main" id="{D16CCED9-B05F-41D6-87E9-2775842B3E26}"/>
              </a:ext>
            </a:extLst>
          </p:cNvPr>
          <p:cNvSpPr txBox="1"/>
          <p:nvPr/>
        </p:nvSpPr>
        <p:spPr>
          <a:xfrm>
            <a:off x="3749924" y="757008"/>
            <a:ext cx="4692152" cy="523220"/>
          </a:xfrm>
          <a:prstGeom prst="rect">
            <a:avLst/>
          </a:prstGeom>
          <a:noFill/>
        </p:spPr>
        <p:txBody>
          <a:bodyPr wrap="square" rtlCol="0">
            <a:spAutoFit/>
          </a:bodyPr>
          <a:lstStyle/>
          <a:p>
            <a:pPr algn="ctr"/>
            <a:r>
              <a:rPr lang="fr-FR" sz="2800" dirty="0"/>
              <a:t>Je suis </a:t>
            </a:r>
            <a:r>
              <a:rPr lang="fr-FR" sz="2800" dirty="0" err="1" smtClean="0"/>
              <a:t>né·e</a:t>
            </a:r>
            <a:r>
              <a:rPr lang="fr-FR" sz="2800" dirty="0" smtClean="0"/>
              <a:t> </a:t>
            </a:r>
            <a:r>
              <a:rPr lang="fr-FR" sz="2800" dirty="0"/>
              <a:t>en 1980 ou après</a:t>
            </a:r>
          </a:p>
        </p:txBody>
      </p:sp>
      <p:pic>
        <p:nvPicPr>
          <p:cNvPr id="12"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2"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370592"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93737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651846" y="1184493"/>
            <a:ext cx="4615048"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2800" b="1" dirty="0">
                <a:solidFill>
                  <a:prstClr val="white"/>
                </a:solidFill>
                <a:effectLst>
                  <a:outerShdw blurRad="38100" dist="38100" dir="2700000" algn="tl">
                    <a:srgbClr val="000000">
                      <a:alpha val="43137"/>
                    </a:srgbClr>
                  </a:outerShdw>
                </a:effectLst>
                <a:latin typeface="Calibri"/>
              </a:rPr>
              <a:t>Je suis immunodéprimé ?</a:t>
            </a:r>
          </a:p>
        </p:txBody>
      </p:sp>
      <p:sp>
        <p:nvSpPr>
          <p:cNvPr id="5" name="Ellipse 4">
            <a:hlinkClick r:id="rId2" action="ppaction://hlinksldjump"/>
          </p:cNvPr>
          <p:cNvSpPr/>
          <p:nvPr/>
        </p:nvSpPr>
        <p:spPr>
          <a:xfrm>
            <a:off x="2514651" y="3604854"/>
            <a:ext cx="2076400" cy="173618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latin typeface="Calibri"/>
              </a:rPr>
              <a:t>OUI </a:t>
            </a:r>
          </a:p>
        </p:txBody>
      </p:sp>
      <p:sp>
        <p:nvSpPr>
          <p:cNvPr id="6" name="Ellipse 5">
            <a:hlinkClick r:id="rId3" action="ppaction://hlinksldjump"/>
          </p:cNvPr>
          <p:cNvSpPr/>
          <p:nvPr/>
        </p:nvSpPr>
        <p:spPr>
          <a:xfrm>
            <a:off x="5748654" y="3604852"/>
            <a:ext cx="2128523" cy="182439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latin typeface="Calibri"/>
              </a:rPr>
              <a:t>NON</a:t>
            </a:r>
          </a:p>
        </p:txBody>
      </p:sp>
      <p:sp>
        <p:nvSpPr>
          <p:cNvPr id="7" name="Accolade ouvrante 6"/>
          <p:cNvSpPr/>
          <p:nvPr/>
        </p:nvSpPr>
        <p:spPr>
          <a:xfrm>
            <a:off x="7436185" y="864690"/>
            <a:ext cx="360040" cy="1512168"/>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latin typeface="Calibri"/>
            </a:endParaRPr>
          </a:p>
        </p:txBody>
      </p:sp>
      <p:sp>
        <p:nvSpPr>
          <p:cNvPr id="8" name="ZoneTexte 7"/>
          <p:cNvSpPr txBox="1"/>
          <p:nvPr/>
        </p:nvSpPr>
        <p:spPr>
          <a:xfrm>
            <a:off x="7877175" y="899530"/>
            <a:ext cx="1512168" cy="1523494"/>
          </a:xfrm>
          <a:prstGeom prst="rect">
            <a:avLst/>
          </a:prstGeom>
          <a:noFill/>
        </p:spPr>
        <p:txBody>
          <a:bodyPr wrap="square" rtlCol="0">
            <a:spAutoFit/>
          </a:bodyPr>
          <a:lstStyle/>
          <a:p>
            <a:pPr algn="ctr">
              <a:defRPr/>
            </a:pPr>
            <a:r>
              <a:rPr lang="fr-FR" dirty="0">
                <a:solidFill>
                  <a:prstClr val="black"/>
                </a:solidFill>
                <a:latin typeface="Calibri"/>
              </a:rPr>
              <a:t>Mon médecin traitant peut répondre à cette question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13810" y="59995"/>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Graphique 9" descr="Retour">
            <a:hlinkClick r:id="rId5" action="ppaction://hlinksldjump" tooltip="Revenir au début du logigramme"/>
            <a:extLst>
              <a:ext uri="{FF2B5EF4-FFF2-40B4-BE49-F238E27FC236}">
                <a16:creationId xmlns="" xmlns:a16="http://schemas.microsoft.com/office/drawing/2014/main" id="{11C14173-DB03-4426-80D4-52D1707B136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9593164" y="6021288"/>
            <a:ext cx="589063" cy="589062"/>
          </a:xfrm>
          <a:prstGeom prst="rect">
            <a:avLst/>
          </a:prstGeom>
        </p:spPr>
      </p:pic>
      <p:pic>
        <p:nvPicPr>
          <p:cNvPr id="11" name="Graphique 10" descr="Flèche : courbe légère">
            <a:extLst>
              <a:ext uri="{FF2B5EF4-FFF2-40B4-BE49-F238E27FC236}">
                <a16:creationId xmlns="" xmlns:a16="http://schemas.microsoft.com/office/drawing/2014/main" id="{0F03427D-7E9A-406B-9D78-3EB79F638AB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rot="3368876">
            <a:off x="5337655" y="2306301"/>
            <a:ext cx="1803911" cy="1113364"/>
          </a:xfrm>
          <a:prstGeom prst="rect">
            <a:avLst/>
          </a:prstGeom>
        </p:spPr>
      </p:pic>
      <p:pic>
        <p:nvPicPr>
          <p:cNvPr id="12" name="Graphique 11" descr="Flèche : courbe dans le sens des aiguilles d’une montre">
            <a:extLst>
              <a:ext uri="{FF2B5EF4-FFF2-40B4-BE49-F238E27FC236}">
                <a16:creationId xmlns="" xmlns:a16="http://schemas.microsoft.com/office/drawing/2014/main" id="{723BD156-7005-4B79-8DDA-07B6D4FC0794}"/>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1"/>
              </a:ext>
            </a:extLst>
          </a:blip>
          <a:stretch>
            <a:fillRect/>
          </a:stretch>
        </p:blipFill>
        <p:spPr>
          <a:xfrm rot="12477433">
            <a:off x="3731596" y="2097214"/>
            <a:ext cx="914400" cy="1564506"/>
          </a:xfrm>
          <a:prstGeom prst="rect">
            <a:avLst/>
          </a:prstGeom>
        </p:spPr>
      </p:pic>
      <p:pic>
        <p:nvPicPr>
          <p:cNvPr id="14"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5" name="Picture 2" descr="http://www.cpias-auvergnerhonealpes.fr/Images/vaccination/logo_200-rouge">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54548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 xmlns:a16="http://schemas.microsoft.com/office/drawing/2014/main" id="{B92E9122-9BEB-435A-B036-738DDB66AFC2}"/>
              </a:ext>
            </a:extLst>
          </p:cNvPr>
          <p:cNvSpPr txBox="1">
            <a:spLocks/>
          </p:cNvSpPr>
          <p:nvPr/>
        </p:nvSpPr>
        <p:spPr>
          <a:xfrm>
            <a:off x="2799729" y="545328"/>
            <a:ext cx="7335906" cy="1085277"/>
          </a:xfrm>
          <a:prstGeom prst="rect">
            <a:avLst/>
          </a:prstGeom>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fr-FR" sz="4000" b="1" dirty="0">
                <a:solidFill>
                  <a:srgbClr val="FF0000"/>
                </a:solidFill>
              </a:rPr>
              <a:t>Un cas de rougeole est diagnostiqué dans mon service (patient, collègue…)</a:t>
            </a:r>
          </a:p>
        </p:txBody>
      </p:sp>
      <p:sp>
        <p:nvSpPr>
          <p:cNvPr id="6" name="ZoneTexte 5">
            <a:extLst>
              <a:ext uri="{FF2B5EF4-FFF2-40B4-BE49-F238E27FC236}">
                <a16:creationId xmlns="" xmlns:a16="http://schemas.microsoft.com/office/drawing/2014/main" id="{E4D5B7F1-0F28-4557-902A-725F8DC39449}"/>
              </a:ext>
            </a:extLst>
          </p:cNvPr>
          <p:cNvSpPr txBox="1"/>
          <p:nvPr/>
        </p:nvSpPr>
        <p:spPr>
          <a:xfrm>
            <a:off x="1963247" y="1847159"/>
            <a:ext cx="8265508" cy="2862322"/>
          </a:xfrm>
          <a:prstGeom prst="rect">
            <a:avLst/>
          </a:prstGeom>
          <a:noFill/>
        </p:spPr>
        <p:txBody>
          <a:bodyPr wrap="square" rtlCol="0">
            <a:spAutoFit/>
          </a:bodyPr>
          <a:lstStyle/>
          <a:p>
            <a:r>
              <a:rPr lang="fr-FR" dirty="0"/>
              <a:t>	</a:t>
            </a:r>
            <a:r>
              <a:rPr lang="fr-FR" b="1" u="sng" dirty="0">
                <a:solidFill>
                  <a:srgbClr val="C00000"/>
                </a:solidFill>
              </a:rPr>
              <a:t>A l’issue de ce logigramme :</a:t>
            </a:r>
          </a:p>
          <a:p>
            <a:endParaRPr lang="fr-FR" b="1" u="sng" dirty="0">
              <a:solidFill>
                <a:srgbClr val="C00000"/>
              </a:solidFill>
            </a:endParaRPr>
          </a:p>
          <a:p>
            <a:pPr marL="285750" indent="-285750">
              <a:buFont typeface="Wingdings" panose="05000000000000000000" pitchFamily="2" charset="2"/>
              <a:buChar char="§"/>
            </a:pPr>
            <a:r>
              <a:rPr lang="fr-FR" dirty="0"/>
              <a:t>En cas de doutes ou de questions rapprochez-vous de votre médecin traitant, du médecin du travail ou de l’équipe opérationnelle d’hygiène</a:t>
            </a:r>
          </a:p>
          <a:p>
            <a:pPr marL="285750" indent="-285750">
              <a:buFont typeface="Wingdings" panose="05000000000000000000" pitchFamily="2" charset="2"/>
              <a:buChar char="§"/>
            </a:pPr>
            <a:r>
              <a:rPr lang="fr-FR" dirty="0"/>
              <a:t>Pour tout cas de rougeole hospitalisé des </a:t>
            </a:r>
            <a:r>
              <a:rPr lang="fr-FR" b="1" dirty="0">
                <a:solidFill>
                  <a:srgbClr val="FF0000"/>
                </a:solidFill>
              </a:rPr>
              <a:t>précautions complémentaires de type air </a:t>
            </a:r>
            <a:r>
              <a:rPr lang="fr-FR" dirty="0"/>
              <a:t>seront prescrites </a:t>
            </a:r>
          </a:p>
          <a:p>
            <a:pPr marL="285750" indent="-285750">
              <a:buFont typeface="Wingdings" panose="05000000000000000000" pitchFamily="2" charset="2"/>
              <a:buChar char="§"/>
            </a:pPr>
            <a:r>
              <a:rPr lang="fr-FR" dirty="0"/>
              <a:t>En cas de fièvre et/ou d’éruption cutanée dans les 15 jours, il est impératif de consulter urgemment votre médecin traitant ou du travail (et, dans l’attente, de porter un masque chirurgical)</a:t>
            </a:r>
            <a:br>
              <a:rPr lang="fr-FR" dirty="0"/>
            </a:br>
            <a:endParaRPr lang="fr-FR" dirty="0"/>
          </a:p>
        </p:txBody>
      </p:sp>
      <p:sp>
        <p:nvSpPr>
          <p:cNvPr id="7" name="ZoneTexte 6">
            <a:extLst>
              <a:ext uri="{FF2B5EF4-FFF2-40B4-BE49-F238E27FC236}">
                <a16:creationId xmlns="" xmlns:a16="http://schemas.microsoft.com/office/drawing/2014/main" id="{47606CB4-7D16-434C-91F5-AC2F4C8DC891}"/>
              </a:ext>
            </a:extLst>
          </p:cNvPr>
          <p:cNvSpPr txBox="1"/>
          <p:nvPr/>
        </p:nvSpPr>
        <p:spPr>
          <a:xfrm>
            <a:off x="827316" y="4819291"/>
            <a:ext cx="10554788" cy="1369606"/>
          </a:xfrm>
          <a:prstGeom prst="rect">
            <a:avLst/>
          </a:prstGeom>
          <a:noFill/>
        </p:spPr>
        <p:txBody>
          <a:bodyPr wrap="square" rtlCol="0">
            <a:spAutoFit/>
          </a:bodyPr>
          <a:lstStyle/>
          <a:p>
            <a:r>
              <a:rPr lang="fr-FR" sz="1600" dirty="0"/>
              <a:t>Sources bibliographiques :</a:t>
            </a:r>
          </a:p>
          <a:p>
            <a:pPr marL="171450" indent="-171450">
              <a:buFont typeface="Wingdings" panose="05000000000000000000" pitchFamily="2" charset="2"/>
              <a:buChar char="Ø"/>
            </a:pPr>
            <a:r>
              <a:rPr lang="fr-FR" sz="1100" dirty="0">
                <a:hlinkClick r:id="rId2"/>
              </a:rPr>
              <a:t>Avis du Haut Conseil à la Santé Publique relatif à l’actualisation des recommandations vaccinales contre la rougeole pour les adultes </a:t>
            </a:r>
            <a:r>
              <a:rPr lang="fr-FR" sz="1100" dirty="0"/>
              <a:t>11/02/2011</a:t>
            </a:r>
          </a:p>
          <a:p>
            <a:pPr marL="171450" indent="-171450">
              <a:buFont typeface="Wingdings" panose="05000000000000000000" pitchFamily="2" charset="2"/>
              <a:buChar char="Ø"/>
            </a:pPr>
            <a:r>
              <a:rPr lang="fr-FR" sz="1100" dirty="0">
                <a:hlinkClick r:id="rId3"/>
              </a:rPr>
              <a:t>Guide pour l’immunisation en post-exposition - Vaccination et immunoglobulines</a:t>
            </a:r>
            <a:r>
              <a:rPr lang="fr-FR" sz="1100" dirty="0"/>
              <a:t> Rapport du Haut Conseil à la Santé Publique – 19/02/2016</a:t>
            </a:r>
          </a:p>
          <a:p>
            <a:pPr marL="171450" indent="-171450">
              <a:buFont typeface="Wingdings" panose="05000000000000000000" pitchFamily="2" charset="2"/>
              <a:buChar char="Ø"/>
            </a:pPr>
            <a:r>
              <a:rPr lang="fr-FR" sz="1100" dirty="0">
                <a:hlinkClick r:id="rId4"/>
              </a:rPr>
              <a:t>Calendrier des vaccinations et recommandations vaccinales 2018</a:t>
            </a:r>
            <a:endParaRPr lang="fr-FR" sz="1100" dirty="0"/>
          </a:p>
          <a:p>
            <a:pPr marL="171450" indent="-171450">
              <a:buFont typeface="Wingdings" panose="05000000000000000000" pitchFamily="2" charset="2"/>
              <a:buChar char="Ø"/>
            </a:pPr>
            <a:r>
              <a:rPr lang="fr-FR" sz="1100" dirty="0">
                <a:hlinkClick r:id="rId5"/>
              </a:rPr>
              <a:t>Conduite à tenir devant un ou plusieurs cas de </a:t>
            </a:r>
            <a:r>
              <a:rPr lang="fr-FR" sz="1100" dirty="0" smtClean="0">
                <a:hlinkClick r:id="rId5"/>
              </a:rPr>
              <a:t>rougeole (version courte) </a:t>
            </a:r>
            <a:r>
              <a:rPr lang="fr-FR" sz="1100" dirty="0"/>
              <a:t>– </a:t>
            </a:r>
            <a:r>
              <a:rPr lang="fr-FR" sz="1100" dirty="0">
                <a:hlinkClick r:id="rId6"/>
              </a:rPr>
              <a:t>Conduite à tenir devant un ou plusieurs cas de rougeole (version </a:t>
            </a:r>
            <a:r>
              <a:rPr lang="fr-FR" sz="1100" dirty="0" smtClean="0">
                <a:hlinkClick r:id="rId6"/>
              </a:rPr>
              <a:t>longue) </a:t>
            </a:r>
            <a:r>
              <a:rPr lang="fr-FR" sz="1100" dirty="0" smtClean="0"/>
              <a:t>CPIAS </a:t>
            </a:r>
            <a:r>
              <a:rPr lang="fr-FR" sz="1100" dirty="0"/>
              <a:t>Auvergne Rhône Alpes</a:t>
            </a:r>
          </a:p>
          <a:p>
            <a:pPr marL="171450" indent="-171450">
              <a:buFont typeface="Wingdings" panose="05000000000000000000" pitchFamily="2" charset="2"/>
              <a:buChar char="Ø"/>
            </a:pPr>
            <a:r>
              <a:rPr lang="fr-FR" sz="1100" dirty="0">
                <a:hlinkClick r:id="rId7"/>
              </a:rPr>
              <a:t>Avis du HCSP relatif à l’évolution de gestion en cas d’épidémie de rougeole importante sur le territoire national </a:t>
            </a:r>
            <a:r>
              <a:rPr lang="fr-FR" sz="1100" dirty="0"/>
              <a:t>23/04/2018</a:t>
            </a:r>
            <a:endParaRPr lang="fr-FR" sz="1200" dirty="0"/>
          </a:p>
          <a:p>
            <a:endParaRPr lang="fr-FR" sz="1200" dirty="0"/>
          </a:p>
        </p:txBody>
      </p:sp>
      <p:sp>
        <p:nvSpPr>
          <p:cNvPr id="8" name="Bouton d’action : début 7">
            <a:hlinkClick r:id="" action="ppaction://hlinkshowjump?jump=firstslide" highlightClick="1"/>
            <a:extLst>
              <a:ext uri="{FF2B5EF4-FFF2-40B4-BE49-F238E27FC236}">
                <a16:creationId xmlns="" xmlns:a16="http://schemas.microsoft.com/office/drawing/2014/main" id="{6B104DC2-463C-4D1F-AC20-4961245C5CA3}"/>
              </a:ext>
            </a:extLst>
          </p:cNvPr>
          <p:cNvSpPr/>
          <p:nvPr/>
        </p:nvSpPr>
        <p:spPr>
          <a:xfrm>
            <a:off x="5153026" y="6312673"/>
            <a:ext cx="1390651" cy="440552"/>
          </a:xfrm>
          <a:prstGeom prst="actionButtonBeginning">
            <a:avLst/>
          </a:prstGeom>
          <a:noFill/>
          <a:ln>
            <a:solidFill>
              <a:srgbClr val="00B050"/>
            </a:solidFill>
          </a:ln>
          <a:effectLst>
            <a:outerShdw blurRad="50800" dist="50800" dir="5400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C00000"/>
              </a:solidFill>
            </a:endParaRPr>
          </a:p>
        </p:txBody>
      </p:sp>
      <p:pic>
        <p:nvPicPr>
          <p:cNvPr id="9"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670" y="22816"/>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0" name="Picture 2" descr="http://www.cpias-auvergnerhonealpes.fr/Images/vaccination/logo_200-rouge">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6260" y="22814"/>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09937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que 4" descr="Aide">
            <a:extLst>
              <a:ext uri="{FF2B5EF4-FFF2-40B4-BE49-F238E27FC236}">
                <a16:creationId xmlns="" xmlns:a16="http://schemas.microsoft.com/office/drawing/2014/main" id="{7E2BE419-EF1E-46F4-8E81-DCED641653C2}"/>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5462588" y="2795588"/>
            <a:ext cx="1266825" cy="1266825"/>
          </a:xfrm>
          <a:prstGeom prst="rect">
            <a:avLst/>
          </a:prstGeom>
        </p:spPr>
      </p:pic>
      <p:sp>
        <p:nvSpPr>
          <p:cNvPr id="6" name="Rectangle : coins arrondis 5">
            <a:hlinkClick r:id="rId4" action="ppaction://hlinksldjump"/>
            <a:extLst>
              <a:ext uri="{FF2B5EF4-FFF2-40B4-BE49-F238E27FC236}">
                <a16:creationId xmlns="" xmlns:a16="http://schemas.microsoft.com/office/drawing/2014/main" id="{FC40FA46-279B-4018-A1F8-2E87E6569457}"/>
              </a:ext>
            </a:extLst>
          </p:cNvPr>
          <p:cNvSpPr/>
          <p:nvPr/>
        </p:nvSpPr>
        <p:spPr>
          <a:xfrm>
            <a:off x="3496800" y="1272850"/>
            <a:ext cx="5198400" cy="1095375"/>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200" b="1" dirty="0">
                <a:effectLst>
                  <a:outerShdw blurRad="38100" dist="38100" dir="2700000" algn="tl">
                    <a:srgbClr val="000000">
                      <a:alpha val="43137"/>
                    </a:srgbClr>
                  </a:outerShdw>
                </a:effectLst>
              </a:rPr>
              <a:t>Je suis </a:t>
            </a:r>
            <a:r>
              <a:rPr lang="fr-FR" sz="3200" b="1" dirty="0" err="1" smtClean="0">
                <a:effectLst>
                  <a:outerShdw blurRad="38100" dist="38100" dir="2700000" algn="tl">
                    <a:srgbClr val="000000">
                      <a:alpha val="43137"/>
                    </a:srgbClr>
                  </a:outerShdw>
                </a:effectLst>
              </a:rPr>
              <a:t>né·e</a:t>
            </a:r>
            <a:r>
              <a:rPr lang="fr-FR" sz="3200" b="1" dirty="0" smtClean="0">
                <a:effectLst>
                  <a:outerShdw blurRad="38100" dist="38100" dir="2700000" algn="tl">
                    <a:srgbClr val="000000">
                      <a:alpha val="43137"/>
                    </a:srgbClr>
                  </a:outerShdw>
                </a:effectLst>
              </a:rPr>
              <a:t> </a:t>
            </a:r>
            <a:r>
              <a:rPr lang="fr-FR" sz="3200" b="1" dirty="0">
                <a:effectLst>
                  <a:outerShdw blurRad="38100" dist="38100" dir="2700000" algn="tl">
                    <a:srgbClr val="000000">
                      <a:alpha val="43137"/>
                    </a:srgbClr>
                  </a:outerShdw>
                </a:effectLst>
              </a:rPr>
              <a:t>avant 1980</a:t>
            </a:r>
          </a:p>
        </p:txBody>
      </p:sp>
      <p:sp>
        <p:nvSpPr>
          <p:cNvPr id="8" name="Rectangle : coins arrondis 7">
            <a:hlinkClick r:id="rId5" action="ppaction://hlinksldjump"/>
            <a:extLst>
              <a:ext uri="{FF2B5EF4-FFF2-40B4-BE49-F238E27FC236}">
                <a16:creationId xmlns="" xmlns:a16="http://schemas.microsoft.com/office/drawing/2014/main" id="{AF24183F-418C-47AD-ACB1-62FBDEC41A6F}"/>
              </a:ext>
            </a:extLst>
          </p:cNvPr>
          <p:cNvSpPr/>
          <p:nvPr/>
        </p:nvSpPr>
        <p:spPr>
          <a:xfrm>
            <a:off x="3496800" y="4860577"/>
            <a:ext cx="5198400" cy="1095375"/>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200" b="1" dirty="0">
                <a:effectLst>
                  <a:outerShdw blurRad="38100" dist="38100" dir="2700000" algn="tl">
                    <a:srgbClr val="000000">
                      <a:alpha val="43137"/>
                    </a:srgbClr>
                  </a:outerShdw>
                </a:effectLst>
              </a:rPr>
              <a:t>Je suis </a:t>
            </a:r>
            <a:r>
              <a:rPr lang="fr-FR" sz="3200" b="1" dirty="0" err="1" smtClean="0">
                <a:effectLst>
                  <a:outerShdw blurRad="38100" dist="38100" dir="2700000" algn="tl">
                    <a:srgbClr val="000000">
                      <a:alpha val="43137"/>
                    </a:srgbClr>
                  </a:outerShdw>
                </a:effectLst>
              </a:rPr>
              <a:t>né·e</a:t>
            </a:r>
            <a:r>
              <a:rPr lang="fr-FR" sz="3200" b="1" dirty="0" smtClean="0">
                <a:effectLst>
                  <a:outerShdw blurRad="38100" dist="38100" dir="2700000" algn="tl">
                    <a:srgbClr val="000000">
                      <a:alpha val="43137"/>
                    </a:srgbClr>
                  </a:outerShdw>
                </a:effectLst>
              </a:rPr>
              <a:t> </a:t>
            </a:r>
            <a:r>
              <a:rPr lang="fr-FR" sz="3200" b="1" dirty="0">
                <a:effectLst>
                  <a:outerShdw blurRad="38100" dist="38100" dir="2700000" algn="tl">
                    <a:srgbClr val="000000">
                      <a:alpha val="43137"/>
                    </a:srgbClr>
                  </a:outerShdw>
                </a:effectLst>
              </a:rPr>
              <a:t>en 1980 ou après</a:t>
            </a:r>
          </a:p>
        </p:txBody>
      </p:sp>
      <p:pic>
        <p:nvPicPr>
          <p:cNvPr id="10" name="Image 9">
            <a:extLst>
              <a:ext uri="{FF2B5EF4-FFF2-40B4-BE49-F238E27FC236}">
                <a16:creationId xmlns="" xmlns:a16="http://schemas.microsoft.com/office/drawing/2014/main" id="{045422CB-CCE7-4DDA-9B3D-57E80217B760}"/>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1747838" y="2333625"/>
            <a:ext cx="2433600" cy="2433600"/>
          </a:xfrm>
          <a:prstGeom prst="rect">
            <a:avLst/>
          </a:prstGeom>
        </p:spPr>
      </p:pic>
      <p:pic>
        <p:nvPicPr>
          <p:cNvPr id="11" name="Image 10">
            <a:extLst>
              <a:ext uri="{FF2B5EF4-FFF2-40B4-BE49-F238E27FC236}">
                <a16:creationId xmlns="" xmlns:a16="http://schemas.microsoft.com/office/drawing/2014/main" id="{724C4B1D-C42A-4738-B261-00C936AEE124}"/>
              </a:ext>
            </a:extLst>
          </p:cNvPr>
          <p:cNvPicPr>
            <a:picLocks noChangeAspect="1"/>
          </p:cNvPicPr>
          <p:nvPr/>
        </p:nvPicPr>
        <p:blipFill>
          <a:blip r:embed="rId7">
            <a:clrChange>
              <a:clrFrom>
                <a:srgbClr val="FFFFFF"/>
              </a:clrFrom>
              <a:clrTo>
                <a:srgbClr val="FFFFFF">
                  <a:alpha val="0"/>
                </a:srgbClr>
              </a:clrTo>
            </a:clrChange>
            <a:extLst>
              <a:ext uri="{BEBA8EAE-BF5A-486C-A8C5-ECC9F3942E4B}">
                <a14:imgProps xmlns:a14="http://schemas.microsoft.com/office/drawing/2010/main">
                  <a14:imgLayer r:embed="rId8">
                    <a14:imgEffect>
                      <a14:brightnessContrast bright="20000" contrast="-20000"/>
                    </a14:imgEffect>
                  </a14:imgLayer>
                </a14:imgProps>
              </a:ext>
            </a:extLst>
          </a:blip>
          <a:stretch>
            <a:fillRect/>
          </a:stretch>
        </p:blipFill>
        <p:spPr>
          <a:xfrm>
            <a:off x="7721012" y="2212200"/>
            <a:ext cx="2804400" cy="2804400"/>
          </a:xfrm>
          <a:prstGeom prst="rect">
            <a:avLst/>
          </a:prstGeom>
        </p:spPr>
      </p:pic>
      <p:sp>
        <p:nvSpPr>
          <p:cNvPr id="12" name="Bouton d'action : Début 11">
            <a:hlinkClick r:id="rId9" action="ppaction://hlinksldjump" highlightClick="1"/>
          </p:cNvPr>
          <p:cNvSpPr/>
          <p:nvPr/>
        </p:nvSpPr>
        <p:spPr>
          <a:xfrm>
            <a:off x="9169423" y="6001966"/>
            <a:ext cx="525294" cy="447472"/>
          </a:xfrm>
          <a:prstGeom prst="actionButtonBeginning">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9497"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86087"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9089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 coins arrondis 1">
            <a:hlinkClick r:id="rId2" action="ppaction://hlinksldjump"/>
            <a:extLst>
              <a:ext uri="{FF2B5EF4-FFF2-40B4-BE49-F238E27FC236}">
                <a16:creationId xmlns="" xmlns:a16="http://schemas.microsoft.com/office/drawing/2014/main" id="{97DCC203-0D82-4495-902B-6B622B68644B}"/>
              </a:ext>
            </a:extLst>
          </p:cNvPr>
          <p:cNvSpPr/>
          <p:nvPr/>
        </p:nvSpPr>
        <p:spPr>
          <a:xfrm>
            <a:off x="810924" y="2161162"/>
            <a:ext cx="4924345" cy="1809750"/>
          </a:xfrm>
          <a:prstGeom prst="roundRect">
            <a:avLst/>
          </a:prstGeom>
          <a:solidFill>
            <a:srgbClr val="00B050"/>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fr-FR" sz="2400" b="1" dirty="0">
                <a:solidFill>
                  <a:prstClr val="white"/>
                </a:solidFill>
                <a:effectLst>
                  <a:outerShdw blurRad="38100" dist="38100" dir="2700000" algn="tl">
                    <a:srgbClr val="000000">
                      <a:alpha val="43137"/>
                    </a:srgbClr>
                  </a:outerShdw>
                </a:effectLst>
              </a:rPr>
              <a:t>Je suis </a:t>
            </a:r>
            <a:r>
              <a:rPr lang="fr-FR" sz="2400" b="1" dirty="0" err="1" smtClean="0">
                <a:solidFill>
                  <a:prstClr val="white"/>
                </a:solidFill>
                <a:effectLst>
                  <a:outerShdw blurRad="38100" dist="38100" dir="2700000" algn="tl">
                    <a:srgbClr val="000000">
                      <a:alpha val="43137"/>
                    </a:srgbClr>
                  </a:outerShdw>
                </a:effectLst>
              </a:rPr>
              <a:t>sûr·e</a:t>
            </a:r>
            <a:r>
              <a:rPr lang="fr-FR" sz="2400" b="1" dirty="0" smtClean="0">
                <a:solidFill>
                  <a:prstClr val="white"/>
                </a:solidFill>
                <a:effectLst>
                  <a:outerShdw blurRad="38100" dist="38100" dir="2700000" algn="tl">
                    <a:srgbClr val="000000">
                      <a:alpha val="43137"/>
                    </a:srgbClr>
                  </a:outerShdw>
                </a:effectLst>
              </a:rPr>
              <a:t> </a:t>
            </a:r>
            <a:r>
              <a:rPr lang="fr-FR" sz="2400" b="1" dirty="0">
                <a:solidFill>
                  <a:prstClr val="white"/>
                </a:solidFill>
                <a:effectLst>
                  <a:outerShdw blurRad="38100" dist="38100" dir="2700000" algn="tl">
                    <a:srgbClr val="000000">
                      <a:alpha val="43137"/>
                    </a:srgbClr>
                  </a:outerShdw>
                </a:effectLst>
              </a:rPr>
              <a:t>d’avoir eu la rougeole</a:t>
            </a:r>
          </a:p>
        </p:txBody>
      </p:sp>
      <p:sp>
        <p:nvSpPr>
          <p:cNvPr id="3" name="Rectangle : coins arrondis 2">
            <a:hlinkClick r:id="rId3" action="ppaction://hlinksldjump"/>
            <a:extLst>
              <a:ext uri="{FF2B5EF4-FFF2-40B4-BE49-F238E27FC236}">
                <a16:creationId xmlns="" xmlns:a16="http://schemas.microsoft.com/office/drawing/2014/main" id="{2919EA75-C35B-4DDB-9622-CF484861A7C5}"/>
              </a:ext>
            </a:extLst>
          </p:cNvPr>
          <p:cNvSpPr/>
          <p:nvPr/>
        </p:nvSpPr>
        <p:spPr>
          <a:xfrm>
            <a:off x="6469525" y="2161162"/>
            <a:ext cx="5226086" cy="180975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fr-FR" sz="2400" b="1" dirty="0">
                <a:solidFill>
                  <a:prstClr val="black">
                    <a:lumMod val="85000"/>
                    <a:lumOff val="15000"/>
                  </a:prstClr>
                </a:solidFill>
                <a:effectLst>
                  <a:outerShdw blurRad="38100" dist="38100" dir="2700000" algn="tl">
                    <a:srgbClr val="000000">
                      <a:alpha val="43137"/>
                    </a:srgbClr>
                  </a:outerShdw>
                </a:effectLst>
              </a:rPr>
              <a:t>Je ne pense pas avoir eu la rougeole</a:t>
            </a:r>
          </a:p>
          <a:p>
            <a:pPr algn="ctr"/>
            <a:r>
              <a:rPr lang="fr-FR" sz="2000" dirty="0">
                <a:solidFill>
                  <a:prstClr val="black">
                    <a:lumMod val="85000"/>
                    <a:lumOff val="15000"/>
                  </a:prstClr>
                </a:solidFill>
                <a:effectLst>
                  <a:outerShdw blurRad="38100" dist="38100" dir="2700000" algn="tl">
                    <a:srgbClr val="000000">
                      <a:alpha val="43137"/>
                    </a:srgbClr>
                  </a:outerShdw>
                </a:effectLst>
              </a:rPr>
              <a:t>(ou je ne sais pas)</a:t>
            </a:r>
          </a:p>
          <a:p>
            <a:pPr algn="ctr"/>
            <a:r>
              <a:rPr lang="fr-FR" sz="2000" dirty="0">
                <a:solidFill>
                  <a:prstClr val="black">
                    <a:lumMod val="85000"/>
                    <a:lumOff val="15000"/>
                  </a:prstClr>
                </a:solidFill>
                <a:effectLst>
                  <a:outerShdw blurRad="38100" dist="38100" dir="2700000" algn="tl">
                    <a:srgbClr val="000000">
                      <a:alpha val="43137"/>
                    </a:srgbClr>
                  </a:outerShdw>
                </a:effectLst>
              </a:rPr>
              <a:t>et je n’ai jamais été </a:t>
            </a:r>
            <a:r>
              <a:rPr lang="fr-FR" sz="2000" dirty="0" err="1" smtClean="0">
                <a:solidFill>
                  <a:prstClr val="black">
                    <a:lumMod val="85000"/>
                    <a:lumOff val="15000"/>
                  </a:prstClr>
                </a:solidFill>
                <a:effectLst>
                  <a:outerShdw blurRad="38100" dist="38100" dir="2700000" algn="tl">
                    <a:srgbClr val="000000">
                      <a:alpha val="43137"/>
                    </a:srgbClr>
                  </a:outerShdw>
                </a:effectLst>
              </a:rPr>
              <a:t>vacciné·e</a:t>
            </a:r>
            <a:endParaRPr lang="fr-FR" sz="2000" dirty="0">
              <a:solidFill>
                <a:prstClr val="black">
                  <a:lumMod val="85000"/>
                  <a:lumOff val="15000"/>
                </a:prstClr>
              </a:solidFill>
              <a:effectLst>
                <a:outerShdw blurRad="38100" dist="38100" dir="2700000" algn="tl">
                  <a:srgbClr val="000000">
                    <a:alpha val="43137"/>
                  </a:srgbClr>
                </a:outerShdw>
              </a:effectLst>
            </a:endParaRPr>
          </a:p>
        </p:txBody>
      </p:sp>
      <p:pic>
        <p:nvPicPr>
          <p:cNvPr id="6" name="Graphique 5" descr="Tête avec engrenages">
            <a:extLst>
              <a:ext uri="{FF2B5EF4-FFF2-40B4-BE49-F238E27FC236}">
                <a16:creationId xmlns="" xmlns:a16="http://schemas.microsoft.com/office/drawing/2014/main" id="{AEB116D7-6F28-4A6E-8AF5-8718C5F4C8AA}"/>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5329238" y="531914"/>
            <a:ext cx="1533525" cy="1533525"/>
          </a:xfrm>
          <a:prstGeom prst="rect">
            <a:avLst/>
          </a:prstGeom>
        </p:spPr>
      </p:pic>
      <p:sp>
        <p:nvSpPr>
          <p:cNvPr id="8" name="Rectangle : coins arrondis 1">
            <a:hlinkClick r:id="rId2" action="ppaction://hlinksldjump"/>
            <a:extLst>
              <a:ext uri="{FF2B5EF4-FFF2-40B4-BE49-F238E27FC236}">
                <a16:creationId xmlns="" xmlns:a16="http://schemas.microsoft.com/office/drawing/2014/main" id="{97DCC203-0D82-4495-902B-6B622B68644B}"/>
              </a:ext>
            </a:extLst>
          </p:cNvPr>
          <p:cNvSpPr/>
          <p:nvPr/>
        </p:nvSpPr>
        <p:spPr>
          <a:xfrm>
            <a:off x="3674392" y="4506069"/>
            <a:ext cx="4843215" cy="1809750"/>
          </a:xfrm>
          <a:prstGeom prst="roundRect">
            <a:avLst/>
          </a:prstGeom>
          <a:solidFill>
            <a:srgbClr val="00B050"/>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fr-FR" sz="2400" b="1" dirty="0">
                <a:solidFill>
                  <a:prstClr val="white"/>
                </a:solidFill>
                <a:effectLst>
                  <a:outerShdw blurRad="38100" dist="38100" dir="2700000" algn="tl">
                    <a:srgbClr val="000000">
                      <a:alpha val="43137"/>
                    </a:srgbClr>
                  </a:outerShdw>
                </a:effectLst>
              </a:rPr>
              <a:t>J’ai la preuve d’avoir reçu au moins 1 vaccin contre la rougeole</a:t>
            </a:r>
          </a:p>
        </p:txBody>
      </p:sp>
      <p:pic>
        <p:nvPicPr>
          <p:cNvPr id="9" name="Graphique 3" descr="Retour">
            <a:hlinkClick r:id="rId8"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9593164" y="6021288"/>
            <a:ext cx="589063" cy="589062"/>
          </a:xfrm>
          <a:prstGeom prst="rect">
            <a:avLst/>
          </a:prstGeom>
        </p:spPr>
      </p:pic>
      <p:pic>
        <p:nvPicPr>
          <p:cNvPr id="10"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1" name="Picture 2" descr="http://www.cpias-auvergnerhonealpes.fr/Images/vaccination/logo_200-rouge">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4294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5591946" y="1238385"/>
            <a:ext cx="5232808" cy="2133467"/>
          </a:xfrm>
          <a:prstGeom prst="roundRect">
            <a:avLst/>
          </a:prstGeom>
          <a:solidFill>
            <a:srgbClr val="00B050"/>
          </a:solidFill>
          <a:ln/>
        </p:spPr>
        <p:style>
          <a:lnRef idx="0">
            <a:schemeClr val="accent3"/>
          </a:lnRef>
          <a:fillRef idx="3">
            <a:schemeClr val="accent3"/>
          </a:fillRef>
          <a:effectRef idx="3">
            <a:schemeClr val="accent3"/>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rPr>
              <a:t>Je suis </a:t>
            </a:r>
            <a:r>
              <a:rPr lang="fr-FR" sz="2800" b="1" dirty="0" err="1" smtClean="0">
                <a:solidFill>
                  <a:prstClr val="white"/>
                </a:solidFill>
                <a:effectLst>
                  <a:outerShdw blurRad="38100" dist="38100" dir="2700000" algn="tl">
                    <a:srgbClr val="000000">
                      <a:alpha val="43137"/>
                    </a:srgbClr>
                  </a:outerShdw>
                </a:effectLst>
              </a:rPr>
              <a:t>immunisé·e</a:t>
            </a:r>
            <a:endParaRPr lang="fr-FR" sz="2800" b="1" dirty="0">
              <a:solidFill>
                <a:prstClr val="white"/>
              </a:solidFill>
              <a:effectLst>
                <a:outerShdw blurRad="38100" dist="38100" dir="2700000" algn="tl">
                  <a:srgbClr val="000000">
                    <a:alpha val="43137"/>
                  </a:srgbClr>
                </a:outerShdw>
              </a:effectLst>
            </a:endParaRPr>
          </a:p>
          <a:p>
            <a:pPr algn="ctr">
              <a:defRPr/>
            </a:pPr>
            <a:r>
              <a:rPr lang="fr-FR" sz="2800" b="1" dirty="0">
                <a:solidFill>
                  <a:prstClr val="white"/>
                </a:solidFill>
                <a:effectLst>
                  <a:outerShdw blurRad="38100" dist="38100" dir="2700000" algn="tl">
                    <a:srgbClr val="000000">
                      <a:alpha val="43137"/>
                    </a:srgbClr>
                  </a:outerShdw>
                </a:effectLst>
              </a:rPr>
              <a:t>donc pas besoin de vaccination</a:t>
            </a:r>
          </a:p>
        </p:txBody>
      </p:sp>
      <p:pic>
        <p:nvPicPr>
          <p:cNvPr id="3075" name="Picture 3"/>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03853" y="1141044"/>
            <a:ext cx="3035070" cy="2490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b="6493"/>
          <a:stretch/>
        </p:blipFill>
        <p:spPr bwMode="auto">
          <a:xfrm>
            <a:off x="4800059" y="3525238"/>
            <a:ext cx="2347906" cy="26004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lèche gauche 3"/>
          <p:cNvSpPr/>
          <p:nvPr/>
        </p:nvSpPr>
        <p:spPr>
          <a:xfrm rot="10800000">
            <a:off x="4113451" y="1965527"/>
            <a:ext cx="1250944" cy="672706"/>
          </a:xfrm>
          <a:prstGeom prst="leftArrow">
            <a:avLst/>
          </a:prstGeom>
          <a:solidFill>
            <a:srgbClr val="00B050"/>
          </a:solidFill>
          <a:ln/>
        </p:spPr>
        <p:style>
          <a:lnRef idx="0">
            <a:schemeClr val="accent3"/>
          </a:lnRef>
          <a:fillRef idx="3">
            <a:schemeClr val="accent3"/>
          </a:fillRef>
          <a:effectRef idx="3">
            <a:schemeClr val="accent3"/>
          </a:effectRef>
          <a:fontRef idx="minor">
            <a:schemeClr val="lt1"/>
          </a:fontRef>
        </p:style>
        <p:txBody>
          <a:bodyPr rtlCol="0" anchor="ctr"/>
          <a:lstStyle/>
          <a:p>
            <a:pPr algn="ctr">
              <a:defRPr/>
            </a:pPr>
            <a:endParaRPr lang="fr-FR">
              <a:solidFill>
                <a:prstClr val="white"/>
              </a:solidFill>
            </a:endParaRPr>
          </a:p>
        </p:txBody>
      </p:sp>
      <p:sp>
        <p:nvSpPr>
          <p:cNvPr id="10" name="ZoneTexte 9"/>
          <p:cNvSpPr txBox="1"/>
          <p:nvPr/>
        </p:nvSpPr>
        <p:spPr>
          <a:xfrm>
            <a:off x="8119355" y="6199996"/>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1" name="Bouton d’action : obtenir des informations 14">
            <a:hlinkClick r:id="rId4" action="ppaction://hlinksldjump" highlightClick="1"/>
            <a:extLst>
              <a:ext uri="{FF2B5EF4-FFF2-40B4-BE49-F238E27FC236}">
                <a16:creationId xmlns="" xmlns:a16="http://schemas.microsoft.com/office/drawing/2014/main" id="{A823CD21-A529-45AA-B3D9-066D0CE637DF}"/>
              </a:ext>
            </a:extLst>
          </p:cNvPr>
          <p:cNvSpPr/>
          <p:nvPr/>
        </p:nvSpPr>
        <p:spPr>
          <a:xfrm>
            <a:off x="9496427" y="6051093"/>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Bouton d’action : début 7">
            <a:hlinkClick r:id="" action="ppaction://hlinkshowjump?jump=firstslide" highlightClick="1"/>
            <a:extLst>
              <a:ext uri="{FF2B5EF4-FFF2-40B4-BE49-F238E27FC236}">
                <a16:creationId xmlns="" xmlns:a16="http://schemas.microsoft.com/office/drawing/2014/main" id="{6B104DC2-463C-4D1F-AC20-4961245C5CA3}"/>
              </a:ext>
            </a:extLst>
          </p:cNvPr>
          <p:cNvSpPr/>
          <p:nvPr/>
        </p:nvSpPr>
        <p:spPr>
          <a:xfrm>
            <a:off x="1903987" y="6277455"/>
            <a:ext cx="1137528" cy="353174"/>
          </a:xfrm>
          <a:prstGeom prst="actionButtonBeginning">
            <a:avLst/>
          </a:prstGeom>
          <a:noFill/>
          <a:ln>
            <a:solidFill>
              <a:srgbClr val="00B050"/>
            </a:solidFill>
          </a:ln>
          <a:effectLst>
            <a:outerShdw blurRad="50800" dist="50800" dir="5400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C00000"/>
              </a:solidFill>
            </a:endParaRPr>
          </a:p>
        </p:txBody>
      </p:sp>
      <p:pic>
        <p:nvPicPr>
          <p:cNvPr id="13"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4" name="Picture 2" descr="http://www.cpias-auvergnerhonealpes.fr/Images/vaccination/logo_200-roug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1390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 coins arrondis 1">
            <a:hlinkClick r:id="rId3" action="ppaction://hlinksldjump"/>
            <a:extLst>
              <a:ext uri="{FF2B5EF4-FFF2-40B4-BE49-F238E27FC236}">
                <a16:creationId xmlns="" xmlns:a16="http://schemas.microsoft.com/office/drawing/2014/main" id="{80EB3C44-6071-4C97-BBB4-DF58F8E1F2F3}"/>
              </a:ext>
            </a:extLst>
          </p:cNvPr>
          <p:cNvSpPr/>
          <p:nvPr/>
        </p:nvSpPr>
        <p:spPr>
          <a:xfrm>
            <a:off x="1666876" y="2221938"/>
            <a:ext cx="4207859"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 homme</a:t>
            </a:r>
          </a:p>
        </p:txBody>
      </p:sp>
      <p:sp>
        <p:nvSpPr>
          <p:cNvPr id="4" name="Rectangle : coins arrondis 3">
            <a:hlinkClick r:id="rId4" action="ppaction://hlinksldjump"/>
            <a:extLst>
              <a:ext uri="{FF2B5EF4-FFF2-40B4-BE49-F238E27FC236}">
                <a16:creationId xmlns="" xmlns:a16="http://schemas.microsoft.com/office/drawing/2014/main" id="{16AA5277-AFB1-45A8-B75C-F44832BE86B2}"/>
              </a:ext>
            </a:extLst>
          </p:cNvPr>
          <p:cNvSpPr/>
          <p:nvPr/>
        </p:nvSpPr>
        <p:spPr>
          <a:xfrm>
            <a:off x="6340785" y="2247900"/>
            <a:ext cx="4207859"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une femme</a:t>
            </a:r>
          </a:p>
        </p:txBody>
      </p:sp>
      <p:sp>
        <p:nvSpPr>
          <p:cNvPr id="5" name="ZoneTexte 4">
            <a:extLst>
              <a:ext uri="{FF2B5EF4-FFF2-40B4-BE49-F238E27FC236}">
                <a16:creationId xmlns="" xmlns:a16="http://schemas.microsoft.com/office/drawing/2014/main" id="{D16CCED9-B05F-41D6-87E9-2775842B3E26}"/>
              </a:ext>
            </a:extLst>
          </p:cNvPr>
          <p:cNvSpPr txBox="1"/>
          <p:nvPr/>
        </p:nvSpPr>
        <p:spPr>
          <a:xfrm>
            <a:off x="4033838" y="467840"/>
            <a:ext cx="4124325" cy="584775"/>
          </a:xfrm>
          <a:prstGeom prst="rect">
            <a:avLst/>
          </a:prstGeom>
          <a:noFill/>
        </p:spPr>
        <p:txBody>
          <a:bodyPr wrap="square" rtlCol="0">
            <a:spAutoFit/>
          </a:bodyPr>
          <a:lstStyle/>
          <a:p>
            <a:pPr algn="ctr"/>
            <a:r>
              <a:rPr lang="fr-FR" sz="3200" dirty="0">
                <a:solidFill>
                  <a:prstClr val="black"/>
                </a:solidFill>
              </a:rPr>
              <a:t>Je suis </a:t>
            </a:r>
            <a:r>
              <a:rPr lang="fr-FR" sz="3200" dirty="0" err="1" smtClean="0">
                <a:solidFill>
                  <a:prstClr val="black"/>
                </a:solidFill>
              </a:rPr>
              <a:t>né·e</a:t>
            </a:r>
            <a:r>
              <a:rPr lang="fr-FR" sz="3200" dirty="0" smtClean="0">
                <a:solidFill>
                  <a:prstClr val="black"/>
                </a:solidFill>
              </a:rPr>
              <a:t> </a:t>
            </a:r>
            <a:r>
              <a:rPr lang="fr-FR" sz="3200" dirty="0">
                <a:solidFill>
                  <a:prstClr val="black"/>
                </a:solidFill>
              </a:rPr>
              <a:t>avant 1980</a:t>
            </a:r>
          </a:p>
        </p:txBody>
      </p:sp>
      <p:pic>
        <p:nvPicPr>
          <p:cNvPr id="12" name="Graphique 11" descr="Homme">
            <a:extLst>
              <a:ext uri="{FF2B5EF4-FFF2-40B4-BE49-F238E27FC236}">
                <a16:creationId xmlns="" xmlns:a16="http://schemas.microsoft.com/office/drawing/2014/main" id="{394F512A-D9D2-4758-B7C2-D5E772E9377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014665" y="3812144"/>
            <a:ext cx="2613600" cy="2613600"/>
          </a:xfrm>
          <a:prstGeom prst="rect">
            <a:avLst/>
          </a:prstGeom>
        </p:spPr>
      </p:pic>
      <p:pic>
        <p:nvPicPr>
          <p:cNvPr id="14" name="Graphique 13" descr="Femme">
            <a:extLst>
              <a:ext uri="{FF2B5EF4-FFF2-40B4-BE49-F238E27FC236}">
                <a16:creationId xmlns="" xmlns:a16="http://schemas.microsoft.com/office/drawing/2014/main" id="{23B2DEF3-C3EE-4A83-98B7-4320037F5E3F}"/>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6571155" y="3812144"/>
            <a:ext cx="2613600" cy="2613600"/>
          </a:xfrm>
          <a:prstGeom prst="rect">
            <a:avLst/>
          </a:prstGeom>
        </p:spPr>
      </p:pic>
      <p:pic>
        <p:nvPicPr>
          <p:cNvPr id="9" name="Graphique 3" descr="Retour">
            <a:hlinkClick r:id="rId11"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9593164" y="6021288"/>
            <a:ext cx="589063" cy="589062"/>
          </a:xfrm>
          <a:prstGeom prst="rect">
            <a:avLst/>
          </a:prstGeom>
        </p:spPr>
      </p:pic>
      <p:pic>
        <p:nvPicPr>
          <p:cNvPr id="10"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1" name="Picture 2" descr="http://www.cpias-auvergnerhonealpes.fr/Images/vaccination/logo_200-rouge">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05019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825786" y="780774"/>
            <a:ext cx="4336493"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2800" b="1" dirty="0">
                <a:solidFill>
                  <a:prstClr val="white"/>
                </a:solidFill>
                <a:effectLst>
                  <a:outerShdw blurRad="38100" dist="38100" dir="2700000" algn="tl">
                    <a:srgbClr val="000000">
                      <a:alpha val="43137"/>
                    </a:srgbClr>
                  </a:outerShdw>
                </a:effectLst>
                <a:latin typeface="Calibri"/>
              </a:rPr>
              <a:t>Je suis immunodéprimée ?</a:t>
            </a:r>
          </a:p>
        </p:txBody>
      </p:sp>
      <p:sp>
        <p:nvSpPr>
          <p:cNvPr id="5" name="Ellipse 4">
            <a:hlinkClick r:id="rId2" action="ppaction://hlinksldjump"/>
          </p:cNvPr>
          <p:cNvSpPr/>
          <p:nvPr/>
        </p:nvSpPr>
        <p:spPr>
          <a:xfrm>
            <a:off x="1775520" y="2586653"/>
            <a:ext cx="1512168" cy="118813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prstClr val="white"/>
                </a:solidFill>
                <a:effectLst>
                  <a:outerShdw blurRad="38100" dist="38100" dir="2700000" algn="tl">
                    <a:srgbClr val="000000">
                      <a:alpha val="43137"/>
                    </a:srgbClr>
                  </a:outerShdw>
                </a:effectLst>
              </a:rPr>
              <a:t>OUI </a:t>
            </a:r>
          </a:p>
        </p:txBody>
      </p:sp>
      <p:sp>
        <p:nvSpPr>
          <p:cNvPr id="6" name="Ellipse 5">
            <a:hlinkClick r:id="rId3" action="ppaction://hlinksldjump"/>
          </p:cNvPr>
          <p:cNvSpPr/>
          <p:nvPr/>
        </p:nvSpPr>
        <p:spPr>
          <a:xfrm>
            <a:off x="7090303" y="2461089"/>
            <a:ext cx="2218252" cy="194738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b="1" dirty="0">
                <a:solidFill>
                  <a:prstClr val="white"/>
                </a:solidFill>
                <a:effectLst>
                  <a:outerShdw blurRad="38100" dist="38100" dir="2700000" algn="tl">
                    <a:srgbClr val="000000">
                      <a:alpha val="43137"/>
                    </a:srgbClr>
                  </a:outerShdw>
                </a:effectLst>
              </a:rPr>
              <a:t>NON</a:t>
            </a:r>
          </a:p>
          <a:p>
            <a:pPr algn="ctr">
              <a:defRPr/>
            </a:pPr>
            <a:r>
              <a:rPr lang="fr-FR" sz="1600" dirty="0">
                <a:solidFill>
                  <a:prstClr val="white"/>
                </a:solidFill>
              </a:rPr>
              <a:t>(et je ne suis pas enceinte - je n’ai pas de projet de grossesse)</a:t>
            </a:r>
            <a:endParaRPr lang="fr-FR" dirty="0">
              <a:solidFill>
                <a:prstClr val="white"/>
              </a:solidFill>
            </a:endParaRPr>
          </a:p>
        </p:txBody>
      </p:sp>
      <p:sp>
        <p:nvSpPr>
          <p:cNvPr id="7" name="Accolade ouvrante 6"/>
          <p:cNvSpPr/>
          <p:nvPr/>
        </p:nvSpPr>
        <p:spPr>
          <a:xfrm>
            <a:off x="7258819" y="456738"/>
            <a:ext cx="360040" cy="1512168"/>
          </a:xfrm>
          <a:prstGeom prst="leftBrace">
            <a:avLst>
              <a:gd name="adj1" fmla="val 44294"/>
              <a:gd name="adj2" fmla="val 5000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endParaRPr>
          </a:p>
        </p:txBody>
      </p:sp>
      <p:sp>
        <p:nvSpPr>
          <p:cNvPr id="8" name="ZoneTexte 7"/>
          <p:cNvSpPr txBox="1"/>
          <p:nvPr/>
        </p:nvSpPr>
        <p:spPr>
          <a:xfrm>
            <a:off x="7767908" y="456739"/>
            <a:ext cx="1512168" cy="1523494"/>
          </a:xfrm>
          <a:prstGeom prst="rect">
            <a:avLst/>
          </a:prstGeom>
          <a:noFill/>
        </p:spPr>
        <p:txBody>
          <a:bodyPr wrap="square" rtlCol="0">
            <a:spAutoFit/>
          </a:bodyPr>
          <a:lstStyle/>
          <a:p>
            <a:pPr algn="ctr">
              <a:defRPr/>
            </a:pPr>
            <a:r>
              <a:rPr lang="fr-FR" dirty="0">
                <a:solidFill>
                  <a:prstClr val="black"/>
                </a:solidFill>
              </a:rPr>
              <a:t>Mon médecin traitant peut répondre à cette question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11445" y="474160"/>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Ellipse 8">
            <a:hlinkClick r:id="rId5" action="ppaction://hlinksldjump"/>
          </p:cNvPr>
          <p:cNvSpPr/>
          <p:nvPr/>
        </p:nvSpPr>
        <p:spPr>
          <a:xfrm>
            <a:off x="2531605" y="4731525"/>
            <a:ext cx="2003163" cy="1470620"/>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dirty="0">
                <a:solidFill>
                  <a:prstClr val="black"/>
                </a:solidFill>
                <a:effectLst>
                  <a:outerShdw blurRad="38100" dist="38100" dir="2700000" algn="tl">
                    <a:srgbClr val="000000">
                      <a:alpha val="43137"/>
                    </a:srgbClr>
                  </a:outerShdw>
                </a:effectLst>
              </a:rPr>
              <a:t>Je suis enceinte</a:t>
            </a:r>
          </a:p>
        </p:txBody>
      </p:sp>
      <p:sp>
        <p:nvSpPr>
          <p:cNvPr id="10" name="ZoneTexte 9"/>
          <p:cNvSpPr txBox="1"/>
          <p:nvPr/>
        </p:nvSpPr>
        <p:spPr>
          <a:xfrm>
            <a:off x="4678897" y="4255016"/>
            <a:ext cx="1787507" cy="523220"/>
          </a:xfrm>
          <a:prstGeom prst="rect">
            <a:avLst/>
          </a:prstGeom>
          <a:noFill/>
        </p:spPr>
        <p:txBody>
          <a:bodyPr wrap="square" rtlCol="0">
            <a:spAutoFit/>
          </a:bodyPr>
          <a:lstStyle/>
          <a:p>
            <a:pPr algn="ctr">
              <a:defRPr/>
            </a:pPr>
            <a:r>
              <a:rPr lang="fr-FR" sz="2800" b="1" i="1" u="sng" dirty="0">
                <a:solidFill>
                  <a:prstClr val="black"/>
                </a:solidFill>
              </a:rPr>
              <a:t>Ou bien</a:t>
            </a:r>
          </a:p>
        </p:txBody>
      </p:sp>
      <p:sp>
        <p:nvSpPr>
          <p:cNvPr id="12" name="Ellipse 11">
            <a:hlinkClick r:id="rId6" action="ppaction://hlinksldjump"/>
          </p:cNvPr>
          <p:cNvSpPr/>
          <p:nvPr/>
        </p:nvSpPr>
        <p:spPr>
          <a:xfrm>
            <a:off x="6780079" y="4624348"/>
            <a:ext cx="2099143" cy="1577796"/>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dirty="0">
                <a:solidFill>
                  <a:prstClr val="black"/>
                </a:solidFill>
                <a:effectLst>
                  <a:outerShdw blurRad="38100" dist="38100" dir="2700000" algn="tl">
                    <a:srgbClr val="000000">
                      <a:alpha val="43137"/>
                    </a:srgbClr>
                  </a:outerShdw>
                </a:effectLst>
              </a:rPr>
              <a:t>J’ai un projet de grossesse</a:t>
            </a:r>
          </a:p>
        </p:txBody>
      </p:sp>
      <p:pic>
        <p:nvPicPr>
          <p:cNvPr id="13" name="Graphique 12" descr="Flèche : courbe légère">
            <a:extLst>
              <a:ext uri="{FF2B5EF4-FFF2-40B4-BE49-F238E27FC236}">
                <a16:creationId xmlns="" xmlns:a16="http://schemas.microsoft.com/office/drawing/2014/main" id="{DA41A77F-B092-4A9E-BBF2-78F16E6E40B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rot="2241361">
            <a:off x="5100353" y="1763252"/>
            <a:ext cx="2261321" cy="1395675"/>
          </a:xfrm>
          <a:prstGeom prst="rect">
            <a:avLst/>
          </a:prstGeom>
        </p:spPr>
      </p:pic>
      <p:pic>
        <p:nvPicPr>
          <p:cNvPr id="15" name="Graphique 14" descr="Flèche : courbe dans le sens des aiguilles d’une montre">
            <a:extLst>
              <a:ext uri="{FF2B5EF4-FFF2-40B4-BE49-F238E27FC236}">
                <a16:creationId xmlns="" xmlns:a16="http://schemas.microsoft.com/office/drawing/2014/main" id="{3D5BCF6B-AF9D-4C80-962B-00070F3843A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rot="13546076">
            <a:off x="3252117" y="1385464"/>
            <a:ext cx="1008675" cy="1689343"/>
          </a:xfrm>
          <a:prstGeom prst="rect">
            <a:avLst/>
          </a:prstGeom>
        </p:spPr>
      </p:pic>
      <p:pic>
        <p:nvPicPr>
          <p:cNvPr id="17" name="Graphique 16" descr="Retour">
            <a:hlinkClick r:id="rId11" action="ppaction://hlinksldjump" tooltip="Revenir au début du logigramme"/>
            <a:extLst>
              <a:ext uri="{FF2B5EF4-FFF2-40B4-BE49-F238E27FC236}">
                <a16:creationId xmlns="" xmlns:a16="http://schemas.microsoft.com/office/drawing/2014/main" id="{EE939318-EF48-4F6A-AB49-D5FB32C66B00}"/>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9593164" y="6021288"/>
            <a:ext cx="589063" cy="589062"/>
          </a:xfrm>
          <a:prstGeom prst="rect">
            <a:avLst/>
          </a:prstGeom>
        </p:spPr>
      </p:pic>
      <p:pic>
        <p:nvPicPr>
          <p:cNvPr id="19"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20" name="Picture 2" descr="http://www.cpias-auvergnerhonealpes.fr/Images/vaccination/logo_200-rouge">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46590" y="-2"/>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21474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1392" y="188642"/>
            <a:ext cx="1620704" cy="1620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à coins arrondis 1"/>
          <p:cNvSpPr/>
          <p:nvPr/>
        </p:nvSpPr>
        <p:spPr>
          <a:xfrm>
            <a:off x="1808956" y="1890197"/>
            <a:ext cx="8579716" cy="136815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srgbClr val="FF0000"/>
                </a:solidFill>
              </a:rPr>
              <a:t>Le vaccin contre la rougeole m’est contre-indiqué car il s’agit d’un vaccin vivant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6876" y="3825045"/>
            <a:ext cx="2258293"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645793" y="5057630"/>
            <a:ext cx="5112568"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fr-FR" b="1" dirty="0">
                <a:solidFill>
                  <a:srgbClr val="C00000"/>
                </a:solidFill>
              </a:rPr>
              <a:t>Je programme la vaccination juste après l’accouchement (1 dose de vaccin trivalent R.O.R.)</a:t>
            </a:r>
          </a:p>
        </p:txBody>
      </p:sp>
      <p:cxnSp>
        <p:nvCxnSpPr>
          <p:cNvPr id="6" name="Connecteur droit avec flèche 5"/>
          <p:cNvCxnSpPr>
            <a:stCxn id="4099" idx="3"/>
            <a:endCxn id="14" idx="1"/>
          </p:cNvCxnSpPr>
          <p:nvPr/>
        </p:nvCxnSpPr>
        <p:spPr>
          <a:xfrm flipV="1">
            <a:off x="3925169" y="3880991"/>
            <a:ext cx="720625" cy="73614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a:stCxn id="4099" idx="3"/>
          </p:cNvCxnSpPr>
          <p:nvPr/>
        </p:nvCxnSpPr>
        <p:spPr>
          <a:xfrm>
            <a:off x="3925168" y="4617133"/>
            <a:ext cx="766042" cy="7920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Bouton d’action : obtenir des informations 6">
            <a:hlinkClick r:id="rId4" action="ppaction://hlinksldjump" highlightClick="1"/>
            <a:extLst>
              <a:ext uri="{FF2B5EF4-FFF2-40B4-BE49-F238E27FC236}">
                <a16:creationId xmlns="" xmlns:a16="http://schemas.microsoft.com/office/drawing/2014/main" id="{3C68E6AC-0392-4886-B6ED-3F199DB464C9}"/>
              </a:ext>
            </a:extLst>
          </p:cNvPr>
          <p:cNvSpPr/>
          <p:nvPr/>
        </p:nvSpPr>
        <p:spPr>
          <a:xfrm>
            <a:off x="9758362" y="6149195"/>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ZoneTexte 12"/>
          <p:cNvSpPr txBox="1"/>
          <p:nvPr/>
        </p:nvSpPr>
        <p:spPr>
          <a:xfrm>
            <a:off x="8308941" y="6238908"/>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4" name="ZoneTexte 13"/>
          <p:cNvSpPr txBox="1"/>
          <p:nvPr/>
        </p:nvSpPr>
        <p:spPr>
          <a:xfrm>
            <a:off x="4645794" y="3557826"/>
            <a:ext cx="5969037" cy="646331"/>
          </a:xfrm>
          <a:prstGeom prst="rect">
            <a:avLst/>
          </a:prstGeom>
          <a:noFill/>
        </p:spPr>
        <p:txBody>
          <a:bodyPr wrap="square" rtlCol="0">
            <a:spAutoFit/>
          </a:bodyPr>
          <a:lstStyle/>
          <a:p>
            <a:r>
              <a:rPr lang="fr-FR" dirty="0">
                <a:solidFill>
                  <a:prstClr val="black"/>
                </a:solidFill>
              </a:rPr>
              <a:t>Je dois prendre les précautions que mon médecin traitant et mon médecin du travail me recommanderont</a:t>
            </a:r>
          </a:p>
        </p:txBody>
      </p:sp>
      <p:cxnSp>
        <p:nvCxnSpPr>
          <p:cNvPr id="15" name="Connecteur droit avec flèche 14"/>
          <p:cNvCxnSpPr>
            <a:stCxn id="4099" idx="3"/>
            <a:endCxn id="7" idx="1"/>
          </p:cNvCxnSpPr>
          <p:nvPr/>
        </p:nvCxnSpPr>
        <p:spPr>
          <a:xfrm>
            <a:off x="3925169" y="4617133"/>
            <a:ext cx="720625" cy="1376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Rectangle à coins arrondis 6"/>
          <p:cNvSpPr/>
          <p:nvPr/>
        </p:nvSpPr>
        <p:spPr>
          <a:xfrm>
            <a:off x="4645793" y="4359810"/>
            <a:ext cx="5838676" cy="54216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FF0000"/>
                </a:solidFill>
              </a:rPr>
              <a:t>J’applique les précautions standard et les précautions complémentaires de type air</a:t>
            </a:r>
          </a:p>
        </p:txBody>
      </p:sp>
      <p:pic>
        <p:nvPicPr>
          <p:cNvPr id="18"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9" name="Picture 2" descr="http://www.cpias-auvergnerhonealpes.fr/Images/vaccination/logo_200-roug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4204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1203343" y="1784453"/>
            <a:ext cx="9785313" cy="22951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r>
              <a:rPr lang="fr-FR" sz="2400" b="1" dirty="0">
                <a:solidFill>
                  <a:schemeClr val="tx1"/>
                </a:solidFill>
              </a:rPr>
              <a:t>1. </a:t>
            </a:r>
            <a:r>
              <a:rPr lang="fr-FR" sz="2400" dirty="0">
                <a:solidFill>
                  <a:srgbClr val="0070C0"/>
                </a:solidFill>
              </a:rPr>
              <a:t>Je repousse mon projet de grossesse (en cas de doute, dosage des HCG)</a:t>
            </a:r>
          </a:p>
          <a:p>
            <a:pPr marL="266700" indent="-266700"/>
            <a:r>
              <a:rPr lang="fr-FR" sz="2400" b="1" dirty="0">
                <a:solidFill>
                  <a:prstClr val="black"/>
                </a:solidFill>
              </a:rPr>
              <a:t>2. </a:t>
            </a:r>
            <a:r>
              <a:rPr lang="fr-FR" sz="2400" dirty="0">
                <a:solidFill>
                  <a:srgbClr val="0070C0"/>
                </a:solidFill>
              </a:rPr>
              <a:t>Je procède à la vaccination (1 dose de vaccin trivalent Rougeole-Oreillons-Rubéole)</a:t>
            </a:r>
          </a:p>
          <a:p>
            <a:pPr marL="266700" indent="-266700"/>
            <a:r>
              <a:rPr lang="fr-FR" sz="2400" b="1" dirty="0">
                <a:solidFill>
                  <a:prstClr val="black"/>
                </a:solidFill>
              </a:rPr>
              <a:t>3. </a:t>
            </a:r>
            <a:r>
              <a:rPr lang="fr-FR" sz="2400" dirty="0">
                <a:solidFill>
                  <a:srgbClr val="0070C0"/>
                </a:solidFill>
              </a:rPr>
              <a:t>Je peux reprendre mon projet de grossesse 1 mois après l’injection </a:t>
            </a:r>
          </a:p>
        </p:txBody>
      </p:sp>
      <p:pic>
        <p:nvPicPr>
          <p:cNvPr id="614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83726" y="0"/>
            <a:ext cx="3708505" cy="18425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ZoneTexte 5"/>
          <p:cNvSpPr txBox="1"/>
          <p:nvPr/>
        </p:nvSpPr>
        <p:spPr>
          <a:xfrm>
            <a:off x="1997384" y="4225157"/>
            <a:ext cx="8197232" cy="923330"/>
          </a:xfrm>
          <a:prstGeom prst="rect">
            <a:avLst/>
          </a:prstGeom>
          <a:noFill/>
        </p:spPr>
        <p:txBody>
          <a:bodyPr wrap="square" rtlCol="0">
            <a:spAutoFit/>
          </a:bodyPr>
          <a:lstStyle/>
          <a:p>
            <a:pPr algn="ctr"/>
            <a:r>
              <a:rPr lang="fr-FR" dirty="0">
                <a:solidFill>
                  <a:prstClr val="black"/>
                </a:solidFill>
              </a:rPr>
              <a:t>Je dois prendre au travail les précautions que mon médecin traitant et </a:t>
            </a:r>
          </a:p>
          <a:p>
            <a:pPr algn="ctr"/>
            <a:r>
              <a:rPr lang="fr-FR" dirty="0">
                <a:solidFill>
                  <a:prstClr val="black"/>
                </a:solidFill>
              </a:rPr>
              <a:t>mon médecin du travail me recommanderont</a:t>
            </a:r>
          </a:p>
          <a:p>
            <a:pPr algn="ctr"/>
            <a:r>
              <a:rPr lang="fr-FR" dirty="0">
                <a:solidFill>
                  <a:srgbClr val="FF0000"/>
                </a:solidFill>
              </a:rPr>
              <a:t>J’applique les précautions standard et les précautions complémentaires de type air</a:t>
            </a:r>
          </a:p>
        </p:txBody>
      </p:sp>
      <p:sp>
        <p:nvSpPr>
          <p:cNvPr id="7" name="Bouton d’action : obtenir des informations 6">
            <a:hlinkClick r:id="rId3" action="ppaction://hlinksldjump" highlightClick="1"/>
            <a:extLst>
              <a:ext uri="{FF2B5EF4-FFF2-40B4-BE49-F238E27FC236}">
                <a16:creationId xmlns="" xmlns:a16="http://schemas.microsoft.com/office/drawing/2014/main" id="{3C68E6AC-0392-4886-B6ED-3F199DB464C9}"/>
              </a:ext>
            </a:extLst>
          </p:cNvPr>
          <p:cNvSpPr/>
          <p:nvPr/>
        </p:nvSpPr>
        <p:spPr>
          <a:xfrm>
            <a:off x="9758363" y="6202041"/>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8197176" y="6291753"/>
            <a:ext cx="1449421" cy="400110"/>
          </a:xfrm>
          <a:prstGeom prst="rect">
            <a:avLst/>
          </a:prstGeom>
          <a:noFill/>
        </p:spPr>
        <p:txBody>
          <a:bodyPr wrap="square" rtlCol="0">
            <a:spAutoFit/>
          </a:bodyPr>
          <a:lstStyle/>
          <a:p>
            <a:r>
              <a:rPr lang="fr-FR" sz="2000" b="1" dirty="0">
                <a:solidFill>
                  <a:srgbClr val="FF0000"/>
                </a:solidFill>
              </a:rPr>
              <a:t>+ d’infos =&gt;    </a:t>
            </a:r>
          </a:p>
        </p:txBody>
      </p:sp>
      <p:pic>
        <p:nvPicPr>
          <p:cNvPr id="9"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01" y="5463"/>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0" name="Picture 2" descr="http://www.cpias-auvergnerhonealpes.fr/Images/vaccination/logo_200-roug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3891" y="5461"/>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777171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896235" y="928912"/>
            <a:ext cx="8407623" cy="1569660"/>
          </a:xfrm>
          <a:prstGeom prst="rect">
            <a:avLst/>
          </a:prstGeom>
          <a:noFill/>
        </p:spPr>
        <p:txBody>
          <a:bodyPr wrap="square" rtlCol="0">
            <a:spAutoFit/>
          </a:bodyPr>
          <a:lstStyle/>
          <a:p>
            <a:pPr algn="ctr">
              <a:defRPr/>
            </a:pPr>
            <a:r>
              <a:rPr lang="fr-FR" sz="3200" b="1" dirty="0">
                <a:solidFill>
                  <a:prstClr val="black"/>
                </a:solidFill>
              </a:rPr>
              <a:t>Je dois me faire vacciner avec </a:t>
            </a:r>
            <a:r>
              <a:rPr lang="fr-FR" sz="3200" b="1" dirty="0">
                <a:solidFill>
                  <a:srgbClr val="C00000"/>
                </a:solidFill>
              </a:rPr>
              <a:t>1 dose </a:t>
            </a:r>
          </a:p>
          <a:p>
            <a:pPr algn="ctr">
              <a:defRPr/>
            </a:pPr>
            <a:r>
              <a:rPr lang="fr-FR" sz="3200" b="1" dirty="0">
                <a:solidFill>
                  <a:srgbClr val="C00000"/>
                </a:solidFill>
              </a:rPr>
              <a:t>(préférentiellement avec le vaccin trivalent Rougeole-Oreillons-Rubéole)</a:t>
            </a:r>
            <a:endParaRPr lang="fr-FR" sz="3200" b="1" dirty="0">
              <a:solidFill>
                <a:prstClr val="black"/>
              </a:solidFill>
            </a:endParaRPr>
          </a:p>
        </p:txBody>
      </p:sp>
      <p:pic>
        <p:nvPicPr>
          <p:cNvPr id="7172" name="Picture 4"/>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58789" y="4374850"/>
            <a:ext cx="3076573" cy="2130812"/>
          </a:xfrm>
          <a:prstGeom prst="round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Image 3">
            <a:extLst>
              <a:ext uri="{FF2B5EF4-FFF2-40B4-BE49-F238E27FC236}">
                <a16:creationId xmlns="" xmlns:a16="http://schemas.microsoft.com/office/drawing/2014/main" id="{120604E0-1440-4172-9779-418C6059446C}"/>
              </a:ext>
            </a:extLst>
          </p:cNvPr>
          <p:cNvPicPr>
            <a:picLocks noChangeAspect="1"/>
          </p:cNvPicPr>
          <p:nvPr/>
        </p:nvPicPr>
        <p:blipFill rotWithShape="1">
          <a:blip r:embed="rId3">
            <a:clrChange>
              <a:clrFrom>
                <a:srgbClr val="FFFFFF"/>
              </a:clrFrom>
              <a:clrTo>
                <a:srgbClr val="FFFFFF">
                  <a:alpha val="0"/>
                </a:srgbClr>
              </a:clrTo>
            </a:clrChange>
          </a:blip>
          <a:srcRect t="18687" b="21986"/>
          <a:stretch/>
        </p:blipFill>
        <p:spPr>
          <a:xfrm>
            <a:off x="1384663" y="4150572"/>
            <a:ext cx="3002961" cy="1781566"/>
          </a:xfrm>
          <a:prstGeom prst="rect">
            <a:avLst/>
          </a:prstGeom>
        </p:spPr>
      </p:pic>
      <p:pic>
        <p:nvPicPr>
          <p:cNvPr id="5" name="Image 4">
            <a:extLst>
              <a:ext uri="{FF2B5EF4-FFF2-40B4-BE49-F238E27FC236}">
                <a16:creationId xmlns="" xmlns:a16="http://schemas.microsoft.com/office/drawing/2014/main" id="{C228D304-7017-4C8A-93BE-7057CC814E9A}"/>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7606527" y="4445812"/>
            <a:ext cx="3019525" cy="1239088"/>
          </a:xfrm>
          <a:prstGeom prst="rect">
            <a:avLst/>
          </a:prstGeom>
        </p:spPr>
      </p:pic>
      <p:sp>
        <p:nvSpPr>
          <p:cNvPr id="8" name="Bouton d’action : obtenir des informations 14">
            <a:hlinkClick r:id="rId5" action="ppaction://hlinksldjump" highlightClick="1"/>
            <a:extLst>
              <a:ext uri="{FF2B5EF4-FFF2-40B4-BE49-F238E27FC236}">
                <a16:creationId xmlns="" xmlns:a16="http://schemas.microsoft.com/office/drawing/2014/main" id="{A823CD21-A529-45AA-B3D9-066D0CE637DF}"/>
              </a:ext>
            </a:extLst>
          </p:cNvPr>
          <p:cNvSpPr/>
          <p:nvPr/>
        </p:nvSpPr>
        <p:spPr>
          <a:xfrm>
            <a:off x="9424136" y="5994040"/>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p:cNvSpPr txBox="1"/>
          <p:nvPr/>
        </p:nvSpPr>
        <p:spPr>
          <a:xfrm>
            <a:off x="7988031" y="6140805"/>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1" name="ZoneTexte 10"/>
          <p:cNvSpPr txBox="1"/>
          <p:nvPr/>
        </p:nvSpPr>
        <p:spPr>
          <a:xfrm>
            <a:off x="1896234" y="2968351"/>
            <a:ext cx="8407624" cy="1021556"/>
          </a:xfrm>
          <a:prstGeom prst="roundRect">
            <a:avLst/>
          </a:prstGeom>
          <a:noFill/>
          <a:ln w="12700">
            <a:solidFill>
              <a:srgbClr val="002060"/>
            </a:solidFill>
          </a:ln>
        </p:spPr>
        <p:txBody>
          <a:bodyPr wrap="square" rtlCol="0">
            <a:spAutoFit/>
          </a:bodyPr>
          <a:lstStyle/>
          <a:p>
            <a:pPr algn="ctr"/>
            <a:r>
              <a:rPr lang="fr-FR" dirty="0">
                <a:solidFill>
                  <a:prstClr val="black"/>
                </a:solidFill>
              </a:rPr>
              <a:t>Je dois prendre au travail les précautions que mon médecin traitant et </a:t>
            </a:r>
          </a:p>
          <a:p>
            <a:pPr algn="ctr"/>
            <a:r>
              <a:rPr lang="fr-FR" dirty="0">
                <a:solidFill>
                  <a:prstClr val="black"/>
                </a:solidFill>
              </a:rPr>
              <a:t>mon médecin du travail me recommanderont</a:t>
            </a:r>
          </a:p>
          <a:p>
            <a:pPr algn="ctr"/>
            <a:r>
              <a:rPr lang="fr-FR" dirty="0">
                <a:solidFill>
                  <a:srgbClr val="FF0000"/>
                </a:solidFill>
              </a:rPr>
              <a:t>J’applique les précautions standard et les précautions complémentaires de type air</a:t>
            </a:r>
          </a:p>
        </p:txBody>
      </p:sp>
      <p:pic>
        <p:nvPicPr>
          <p:cNvPr id="12"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29381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 coins arrondis 1">
            <a:hlinkClick r:id="rId2" action="ppaction://hlinksldjump"/>
            <a:extLst>
              <a:ext uri="{FF2B5EF4-FFF2-40B4-BE49-F238E27FC236}">
                <a16:creationId xmlns="" xmlns:a16="http://schemas.microsoft.com/office/drawing/2014/main" id="{C65618DB-D864-48B1-875D-6BAEEFC0A36D}"/>
              </a:ext>
            </a:extLst>
          </p:cNvPr>
          <p:cNvSpPr/>
          <p:nvPr/>
        </p:nvSpPr>
        <p:spPr>
          <a:xfrm>
            <a:off x="923109" y="942977"/>
            <a:ext cx="7220177" cy="1171575"/>
          </a:xfrm>
          <a:prstGeom prst="roundRect">
            <a:avLst/>
          </a:prstGeom>
          <a:solidFill>
            <a:srgbClr val="00B050"/>
          </a:solidFill>
          <a:ln/>
        </p:spPr>
        <p:style>
          <a:lnRef idx="0">
            <a:schemeClr val="accent1"/>
          </a:lnRef>
          <a:fillRef idx="3">
            <a:schemeClr val="accent1"/>
          </a:fillRef>
          <a:effectRef idx="3">
            <a:schemeClr val="accent1"/>
          </a:effectRef>
          <a:fontRef idx="minor">
            <a:schemeClr val="lt1"/>
          </a:fontRef>
        </p:style>
        <p:txBody>
          <a:bodyPr rtlCol="0" anchor="ctr"/>
          <a:lstStyle/>
          <a:p>
            <a:r>
              <a:rPr lang="fr-FR" sz="2800" b="1" dirty="0">
                <a:solidFill>
                  <a:prstClr val="white"/>
                </a:solidFill>
                <a:effectLst>
                  <a:outerShdw blurRad="38100" dist="38100" dir="2700000" algn="tl">
                    <a:srgbClr val="000000">
                      <a:alpha val="43137"/>
                    </a:srgbClr>
                  </a:outerShdw>
                </a:effectLst>
              </a:rPr>
              <a:t>J’ai reçu deux doses vaccinales</a:t>
            </a:r>
          </a:p>
        </p:txBody>
      </p:sp>
      <p:sp>
        <p:nvSpPr>
          <p:cNvPr id="3" name="Rectangle : coins arrondis 2">
            <a:hlinkClick r:id="rId3" action="ppaction://hlinksldjump"/>
            <a:extLst>
              <a:ext uri="{FF2B5EF4-FFF2-40B4-BE49-F238E27FC236}">
                <a16:creationId xmlns="" xmlns:a16="http://schemas.microsoft.com/office/drawing/2014/main" id="{EDCE1E92-7CE9-4B18-B617-26E172DCC3E0}"/>
              </a:ext>
            </a:extLst>
          </p:cNvPr>
          <p:cNvSpPr/>
          <p:nvPr/>
        </p:nvSpPr>
        <p:spPr>
          <a:xfrm>
            <a:off x="923109" y="2890839"/>
            <a:ext cx="7220177" cy="1171575"/>
          </a:xfrm>
          <a:prstGeom prst="roundRect">
            <a:avLst/>
          </a:prstGeom>
          <a:ln/>
        </p:spPr>
        <p:style>
          <a:lnRef idx="0">
            <a:schemeClr val="accent6"/>
          </a:lnRef>
          <a:fillRef idx="3">
            <a:schemeClr val="accent6"/>
          </a:fillRef>
          <a:effectRef idx="3">
            <a:schemeClr val="accent6"/>
          </a:effectRef>
          <a:fontRef idx="minor">
            <a:schemeClr val="lt1"/>
          </a:fontRef>
        </p:style>
        <p:txBody>
          <a:bodyPr rtlCol="0" anchor="ctr"/>
          <a:lstStyle/>
          <a:p>
            <a:r>
              <a:rPr lang="fr-FR" sz="2800" b="1" dirty="0">
                <a:solidFill>
                  <a:prstClr val="white"/>
                </a:solidFill>
                <a:effectLst>
                  <a:outerShdw blurRad="38100" dist="38100" dir="2700000" algn="tl">
                    <a:srgbClr val="000000">
                      <a:alpha val="43137"/>
                    </a:srgbClr>
                  </a:outerShdw>
                </a:effectLst>
              </a:rPr>
              <a:t>J’ai reçu une seule dose vaccinale</a:t>
            </a:r>
          </a:p>
        </p:txBody>
      </p:sp>
      <p:sp>
        <p:nvSpPr>
          <p:cNvPr id="4" name="Rectangle : coins arrondis 3">
            <a:hlinkClick r:id="rId4" action="ppaction://hlinksldjump"/>
            <a:extLst>
              <a:ext uri="{FF2B5EF4-FFF2-40B4-BE49-F238E27FC236}">
                <a16:creationId xmlns="" xmlns:a16="http://schemas.microsoft.com/office/drawing/2014/main" id="{7852C375-547A-431C-A5E2-B24E07BAA98D}"/>
              </a:ext>
            </a:extLst>
          </p:cNvPr>
          <p:cNvSpPr/>
          <p:nvPr/>
        </p:nvSpPr>
        <p:spPr>
          <a:xfrm>
            <a:off x="923109" y="4838702"/>
            <a:ext cx="7220177" cy="1171575"/>
          </a:xfrm>
          <a:prstGeom prst="roundRect">
            <a:avLst/>
          </a:prstGeom>
          <a:solidFill>
            <a:srgbClr val="FF0000"/>
          </a:solidFill>
          <a:ln/>
        </p:spPr>
        <p:style>
          <a:lnRef idx="0">
            <a:schemeClr val="accent1"/>
          </a:lnRef>
          <a:fillRef idx="3">
            <a:schemeClr val="accent1"/>
          </a:fillRef>
          <a:effectRef idx="3">
            <a:schemeClr val="accent1"/>
          </a:effectRef>
          <a:fontRef idx="minor">
            <a:schemeClr val="lt1"/>
          </a:fontRef>
        </p:style>
        <p:txBody>
          <a:bodyPr rtlCol="0" anchor="ctr"/>
          <a:lstStyle/>
          <a:p>
            <a:r>
              <a:rPr lang="fr-FR" sz="2800" b="1" dirty="0">
                <a:solidFill>
                  <a:prstClr val="white"/>
                </a:solidFill>
                <a:effectLst>
                  <a:outerShdw blurRad="38100" dist="38100" dir="2700000" algn="tl">
                    <a:srgbClr val="000000">
                      <a:alpha val="43137"/>
                    </a:srgbClr>
                  </a:outerShdw>
                </a:effectLst>
              </a:rPr>
              <a:t>Je n’ai pas été </a:t>
            </a:r>
            <a:r>
              <a:rPr lang="fr-FR" sz="2800" b="1" dirty="0" err="1" smtClean="0">
                <a:solidFill>
                  <a:prstClr val="white"/>
                </a:solidFill>
                <a:effectLst>
                  <a:outerShdw blurRad="38100" dist="38100" dir="2700000" algn="tl">
                    <a:srgbClr val="000000">
                      <a:alpha val="43137"/>
                    </a:srgbClr>
                  </a:outerShdw>
                </a:effectLst>
              </a:rPr>
              <a:t>vacciné·e</a:t>
            </a:r>
            <a:r>
              <a:rPr lang="fr-FR" sz="2800" b="1" dirty="0" smtClean="0">
                <a:solidFill>
                  <a:prstClr val="white"/>
                </a:solidFill>
                <a:effectLst>
                  <a:outerShdw blurRad="38100" dist="38100" dir="2700000" algn="tl">
                    <a:srgbClr val="000000">
                      <a:alpha val="43137"/>
                    </a:srgbClr>
                  </a:outerShdw>
                </a:effectLst>
              </a:rPr>
              <a:t> </a:t>
            </a:r>
            <a:r>
              <a:rPr lang="fr-FR" sz="2800" b="1" dirty="0">
                <a:solidFill>
                  <a:prstClr val="white"/>
                </a:solidFill>
                <a:effectLst>
                  <a:outerShdw blurRad="38100" dist="38100" dir="2700000" algn="tl">
                    <a:srgbClr val="000000">
                      <a:alpha val="43137"/>
                    </a:srgbClr>
                  </a:outerShdw>
                </a:effectLst>
              </a:rPr>
              <a:t>contre la rougeole</a:t>
            </a:r>
          </a:p>
        </p:txBody>
      </p:sp>
      <p:sp>
        <p:nvSpPr>
          <p:cNvPr id="5" name="ZoneTexte 4">
            <a:extLst>
              <a:ext uri="{FF2B5EF4-FFF2-40B4-BE49-F238E27FC236}">
                <a16:creationId xmlns="" xmlns:a16="http://schemas.microsoft.com/office/drawing/2014/main" id="{1D997792-DA8F-46D7-8982-D88D73F70525}"/>
              </a:ext>
            </a:extLst>
          </p:cNvPr>
          <p:cNvSpPr txBox="1"/>
          <p:nvPr/>
        </p:nvSpPr>
        <p:spPr>
          <a:xfrm>
            <a:off x="8663161" y="2943048"/>
            <a:ext cx="1512168" cy="1200329"/>
          </a:xfrm>
          <a:prstGeom prst="rect">
            <a:avLst/>
          </a:prstGeom>
          <a:noFill/>
        </p:spPr>
        <p:txBody>
          <a:bodyPr wrap="square" rtlCol="0">
            <a:spAutoFit/>
          </a:bodyPr>
          <a:lstStyle/>
          <a:p>
            <a:pPr algn="ctr"/>
            <a:r>
              <a:rPr lang="fr-FR" dirty="0">
                <a:solidFill>
                  <a:prstClr val="black"/>
                </a:solidFill>
              </a:rPr>
              <a:t>Mon médecin traitant peut répondre à ces questions</a:t>
            </a:r>
          </a:p>
        </p:txBody>
      </p:sp>
      <p:pic>
        <p:nvPicPr>
          <p:cNvPr id="8" name="Picture 2">
            <a:extLst>
              <a:ext uri="{FF2B5EF4-FFF2-40B4-BE49-F238E27FC236}">
                <a16:creationId xmlns="" xmlns:a16="http://schemas.microsoft.com/office/drawing/2014/main" id="{DE96DA5C-E778-4A61-83DB-843C801ADF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32330" y="1444138"/>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Accolade fermante 8">
            <a:extLst>
              <a:ext uri="{FF2B5EF4-FFF2-40B4-BE49-F238E27FC236}">
                <a16:creationId xmlns="" xmlns:a16="http://schemas.microsoft.com/office/drawing/2014/main" id="{32AFDD4F-C307-4BAF-82CB-5993B6CFBD1A}"/>
              </a:ext>
            </a:extLst>
          </p:cNvPr>
          <p:cNvSpPr/>
          <p:nvPr/>
        </p:nvSpPr>
        <p:spPr>
          <a:xfrm>
            <a:off x="8321311" y="942977"/>
            <a:ext cx="388323" cy="5067299"/>
          </a:xfrm>
          <a:prstGeom prst="rightBrace">
            <a:avLst>
              <a:gd name="adj1" fmla="val 39591"/>
              <a:gd name="adj2" fmla="val 50000"/>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dirty="0">
              <a:solidFill>
                <a:prstClr val="black"/>
              </a:solidFill>
            </a:endParaRPr>
          </a:p>
          <a:p>
            <a:pPr algn="ctr"/>
            <a:endParaRPr lang="fr-FR" dirty="0">
              <a:solidFill>
                <a:prstClr val="black"/>
              </a:solidFill>
            </a:endParaRPr>
          </a:p>
        </p:txBody>
      </p:sp>
      <p:pic>
        <p:nvPicPr>
          <p:cNvPr id="12" name="Graphique 3" descr="Retour">
            <a:hlinkClick r:id="rId6"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9593164" y="6021288"/>
            <a:ext cx="589063" cy="589062"/>
          </a:xfrm>
          <a:prstGeom prst="rect">
            <a:avLst/>
          </a:prstGeom>
        </p:spPr>
      </p:pic>
      <p:pic>
        <p:nvPicPr>
          <p:cNvPr id="10"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5385"/>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46590" y="5383"/>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2818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760104" y="678879"/>
            <a:ext cx="4456979"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2800" b="1" dirty="0">
                <a:solidFill>
                  <a:prstClr val="white"/>
                </a:solidFill>
                <a:effectLst>
                  <a:outerShdw blurRad="38100" dist="38100" dir="2700000" algn="tl">
                    <a:srgbClr val="000000">
                      <a:alpha val="43137"/>
                    </a:srgbClr>
                  </a:outerShdw>
                </a:effectLst>
                <a:latin typeface="Calibri"/>
              </a:rPr>
              <a:t>Je suis immunodéprimée ?</a:t>
            </a:r>
          </a:p>
        </p:txBody>
      </p:sp>
      <p:sp>
        <p:nvSpPr>
          <p:cNvPr id="5" name="Ellipse 4">
            <a:hlinkClick r:id="rId2" action="ppaction://hlinksldjump"/>
          </p:cNvPr>
          <p:cNvSpPr/>
          <p:nvPr/>
        </p:nvSpPr>
        <p:spPr>
          <a:xfrm>
            <a:off x="1775520" y="2416721"/>
            <a:ext cx="1512168" cy="118813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prstClr val="white"/>
                </a:solidFill>
                <a:effectLst>
                  <a:outerShdw blurRad="38100" dist="38100" dir="2700000" algn="tl">
                    <a:srgbClr val="000000">
                      <a:alpha val="43137"/>
                    </a:srgbClr>
                  </a:outerShdw>
                </a:effectLst>
              </a:rPr>
              <a:t>OUI </a:t>
            </a:r>
          </a:p>
        </p:txBody>
      </p:sp>
      <p:sp>
        <p:nvSpPr>
          <p:cNvPr id="6" name="Ellipse 5">
            <a:hlinkClick r:id="rId3" action="ppaction://hlinksldjump"/>
          </p:cNvPr>
          <p:cNvSpPr/>
          <p:nvPr/>
        </p:nvSpPr>
        <p:spPr>
          <a:xfrm>
            <a:off x="7090303" y="2291157"/>
            <a:ext cx="2218252" cy="194738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b="1" dirty="0">
                <a:solidFill>
                  <a:prstClr val="white"/>
                </a:solidFill>
                <a:effectLst>
                  <a:outerShdw blurRad="38100" dist="38100" dir="2700000" algn="tl">
                    <a:srgbClr val="000000">
                      <a:alpha val="43137"/>
                    </a:srgbClr>
                  </a:outerShdw>
                </a:effectLst>
              </a:rPr>
              <a:t>NON</a:t>
            </a:r>
          </a:p>
          <a:p>
            <a:pPr algn="ctr">
              <a:defRPr/>
            </a:pPr>
            <a:r>
              <a:rPr lang="fr-FR" sz="1600" dirty="0">
                <a:solidFill>
                  <a:prstClr val="white"/>
                </a:solidFill>
              </a:rPr>
              <a:t>(et je ne suis pas enceinte - je n’ai pas de projet de grossesse)</a:t>
            </a:r>
            <a:endParaRPr lang="fr-FR" dirty="0">
              <a:solidFill>
                <a:prstClr val="white"/>
              </a:solidFill>
            </a:endParaRPr>
          </a:p>
        </p:txBody>
      </p:sp>
      <p:sp>
        <p:nvSpPr>
          <p:cNvPr id="7" name="Accolade ouvrante 6"/>
          <p:cNvSpPr/>
          <p:nvPr/>
        </p:nvSpPr>
        <p:spPr>
          <a:xfrm>
            <a:off x="7324506" y="352825"/>
            <a:ext cx="360040" cy="1512168"/>
          </a:xfrm>
          <a:prstGeom prst="leftBrace">
            <a:avLst>
              <a:gd name="adj1" fmla="val 46541"/>
              <a:gd name="adj2" fmla="val 5000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endParaRPr>
          </a:p>
        </p:txBody>
      </p:sp>
      <p:sp>
        <p:nvSpPr>
          <p:cNvPr id="8" name="ZoneTexte 7"/>
          <p:cNvSpPr txBox="1"/>
          <p:nvPr/>
        </p:nvSpPr>
        <p:spPr>
          <a:xfrm>
            <a:off x="7767908" y="341499"/>
            <a:ext cx="1512168" cy="1523494"/>
          </a:xfrm>
          <a:prstGeom prst="rect">
            <a:avLst/>
          </a:prstGeom>
          <a:noFill/>
        </p:spPr>
        <p:txBody>
          <a:bodyPr wrap="square" rtlCol="0">
            <a:spAutoFit/>
          </a:bodyPr>
          <a:lstStyle/>
          <a:p>
            <a:pPr algn="ctr">
              <a:defRPr/>
            </a:pPr>
            <a:r>
              <a:rPr lang="fr-FR" dirty="0">
                <a:solidFill>
                  <a:prstClr val="black"/>
                </a:solidFill>
              </a:rPr>
              <a:t>Mon médecin traitant peut répondre à cette question</a:t>
            </a:r>
          </a:p>
        </p:txBody>
      </p:sp>
      <p:pic>
        <p:nvPicPr>
          <p:cNvPr id="5122" name="Picture 2"/>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74338" y="194208"/>
            <a:ext cx="1266345" cy="1589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Ellipse 8">
            <a:hlinkClick r:id="rId5" action="ppaction://hlinksldjump"/>
          </p:cNvPr>
          <p:cNvSpPr/>
          <p:nvPr/>
        </p:nvSpPr>
        <p:spPr>
          <a:xfrm>
            <a:off x="2531605" y="4731525"/>
            <a:ext cx="2003163" cy="1470620"/>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dirty="0">
                <a:solidFill>
                  <a:prstClr val="black"/>
                </a:solidFill>
                <a:effectLst>
                  <a:outerShdw blurRad="38100" dist="38100" dir="2700000" algn="tl">
                    <a:srgbClr val="000000">
                      <a:alpha val="43137"/>
                    </a:srgbClr>
                  </a:outerShdw>
                </a:effectLst>
              </a:rPr>
              <a:t>Je suis enceinte</a:t>
            </a:r>
          </a:p>
        </p:txBody>
      </p:sp>
      <p:sp>
        <p:nvSpPr>
          <p:cNvPr id="10" name="ZoneTexte 9"/>
          <p:cNvSpPr txBox="1"/>
          <p:nvPr/>
        </p:nvSpPr>
        <p:spPr>
          <a:xfrm>
            <a:off x="4678897" y="4255016"/>
            <a:ext cx="1787507" cy="523220"/>
          </a:xfrm>
          <a:prstGeom prst="rect">
            <a:avLst/>
          </a:prstGeom>
          <a:noFill/>
        </p:spPr>
        <p:txBody>
          <a:bodyPr wrap="square" rtlCol="0">
            <a:spAutoFit/>
          </a:bodyPr>
          <a:lstStyle/>
          <a:p>
            <a:pPr algn="ctr">
              <a:defRPr/>
            </a:pPr>
            <a:r>
              <a:rPr lang="fr-FR" sz="2800" b="1" i="1" u="sng" dirty="0">
                <a:solidFill>
                  <a:prstClr val="black"/>
                </a:solidFill>
              </a:rPr>
              <a:t>Ou bien</a:t>
            </a:r>
          </a:p>
        </p:txBody>
      </p:sp>
      <p:sp>
        <p:nvSpPr>
          <p:cNvPr id="12" name="Ellipse 11">
            <a:hlinkClick r:id="rId6" action="ppaction://hlinksldjump"/>
          </p:cNvPr>
          <p:cNvSpPr/>
          <p:nvPr/>
        </p:nvSpPr>
        <p:spPr>
          <a:xfrm>
            <a:off x="6780079" y="4624348"/>
            <a:ext cx="2099143" cy="1577796"/>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dirty="0">
                <a:solidFill>
                  <a:prstClr val="black"/>
                </a:solidFill>
                <a:effectLst>
                  <a:outerShdw blurRad="38100" dist="38100" dir="2700000" algn="tl">
                    <a:srgbClr val="000000">
                      <a:alpha val="43137"/>
                    </a:srgbClr>
                  </a:outerShdw>
                </a:effectLst>
              </a:rPr>
              <a:t>J’ai un projet de grossesse</a:t>
            </a:r>
          </a:p>
        </p:txBody>
      </p:sp>
      <p:pic>
        <p:nvPicPr>
          <p:cNvPr id="13" name="Graphique 12" descr="Flèche : courbe légère">
            <a:extLst>
              <a:ext uri="{FF2B5EF4-FFF2-40B4-BE49-F238E27FC236}">
                <a16:creationId xmlns="" xmlns:a16="http://schemas.microsoft.com/office/drawing/2014/main" id="{DA41A77F-B092-4A9E-BBF2-78F16E6E40B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rot="2241361">
            <a:off x="5100353" y="1593320"/>
            <a:ext cx="2261321" cy="1395675"/>
          </a:xfrm>
          <a:prstGeom prst="rect">
            <a:avLst/>
          </a:prstGeom>
        </p:spPr>
      </p:pic>
      <p:pic>
        <p:nvPicPr>
          <p:cNvPr id="15" name="Graphique 14" descr="Flèche : courbe dans le sens des aiguilles d’une montre">
            <a:extLst>
              <a:ext uri="{FF2B5EF4-FFF2-40B4-BE49-F238E27FC236}">
                <a16:creationId xmlns="" xmlns:a16="http://schemas.microsoft.com/office/drawing/2014/main" id="{3D5BCF6B-AF9D-4C80-962B-00070F3843A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rot="13546076">
            <a:off x="3252117" y="1215532"/>
            <a:ext cx="1008675" cy="1689343"/>
          </a:xfrm>
          <a:prstGeom prst="rect">
            <a:avLst/>
          </a:prstGeom>
        </p:spPr>
      </p:pic>
      <p:pic>
        <p:nvPicPr>
          <p:cNvPr id="16" name="Graphique 3" descr="Retour">
            <a:hlinkClick r:id="rId11"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9593164" y="6021288"/>
            <a:ext cx="589063" cy="589062"/>
          </a:xfrm>
          <a:prstGeom prst="rect">
            <a:avLst/>
          </a:prstGeom>
        </p:spPr>
      </p:pic>
      <p:pic>
        <p:nvPicPr>
          <p:cNvPr id="17"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8" name="Picture 2" descr="http://www.cpias-auvergnerhonealpes.fr/Images/vaccination/logo_200-rouge">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0024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22819" y="159876"/>
            <a:ext cx="1451386" cy="1821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à coins arrondis 1"/>
          <p:cNvSpPr/>
          <p:nvPr/>
        </p:nvSpPr>
        <p:spPr>
          <a:xfrm>
            <a:off x="2447733" y="1117268"/>
            <a:ext cx="4829704"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2800" b="1" dirty="0">
                <a:solidFill>
                  <a:prstClr val="white"/>
                </a:solidFill>
                <a:effectLst>
                  <a:outerShdw blurRad="38100" dist="38100" dir="2700000" algn="tl">
                    <a:srgbClr val="000000">
                      <a:alpha val="43137"/>
                    </a:srgbClr>
                  </a:outerShdw>
                </a:effectLst>
                <a:latin typeface="Calibri"/>
              </a:rPr>
              <a:t>Je suis immunodéprimé ?</a:t>
            </a:r>
          </a:p>
        </p:txBody>
      </p:sp>
      <p:sp>
        <p:nvSpPr>
          <p:cNvPr id="5" name="Ellipse 4">
            <a:hlinkClick r:id="rId3" action="ppaction://hlinksldjump"/>
          </p:cNvPr>
          <p:cNvSpPr/>
          <p:nvPr/>
        </p:nvSpPr>
        <p:spPr>
          <a:xfrm>
            <a:off x="2447732" y="3599730"/>
            <a:ext cx="2076400" cy="173618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rPr>
              <a:t>OUI </a:t>
            </a:r>
          </a:p>
        </p:txBody>
      </p:sp>
      <p:sp>
        <p:nvSpPr>
          <p:cNvPr id="6" name="Ellipse 5">
            <a:hlinkClick r:id="rId4" action="ppaction://hlinksldjump"/>
          </p:cNvPr>
          <p:cNvSpPr/>
          <p:nvPr/>
        </p:nvSpPr>
        <p:spPr>
          <a:xfrm>
            <a:off x="5748654" y="3604852"/>
            <a:ext cx="2128523" cy="182439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rPr>
              <a:t>NON</a:t>
            </a:r>
          </a:p>
        </p:txBody>
      </p:sp>
      <p:sp>
        <p:nvSpPr>
          <p:cNvPr id="7" name="Accolade ouvrante 6"/>
          <p:cNvSpPr/>
          <p:nvPr/>
        </p:nvSpPr>
        <p:spPr>
          <a:xfrm>
            <a:off x="7453965" y="793232"/>
            <a:ext cx="360040" cy="1512168"/>
          </a:xfrm>
          <a:prstGeom prst="leftBrace">
            <a:avLst>
              <a:gd name="adj1" fmla="val 37551"/>
              <a:gd name="adj2" fmla="val 5000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endParaRPr>
          </a:p>
        </p:txBody>
      </p:sp>
      <p:sp>
        <p:nvSpPr>
          <p:cNvPr id="8" name="ZoneTexte 7"/>
          <p:cNvSpPr txBox="1"/>
          <p:nvPr/>
        </p:nvSpPr>
        <p:spPr>
          <a:xfrm>
            <a:off x="7789971" y="949152"/>
            <a:ext cx="1686831" cy="1200329"/>
          </a:xfrm>
          <a:prstGeom prst="rect">
            <a:avLst/>
          </a:prstGeom>
          <a:noFill/>
        </p:spPr>
        <p:txBody>
          <a:bodyPr wrap="square" rtlCol="0">
            <a:spAutoFit/>
          </a:bodyPr>
          <a:lstStyle/>
          <a:p>
            <a:pPr algn="ctr">
              <a:defRPr/>
            </a:pPr>
            <a:r>
              <a:rPr lang="fr-FR" dirty="0">
                <a:solidFill>
                  <a:prstClr val="black"/>
                </a:solidFill>
              </a:rPr>
              <a:t>Mon médecin traitant peut répondre à cette question</a:t>
            </a:r>
          </a:p>
        </p:txBody>
      </p:sp>
      <p:pic>
        <p:nvPicPr>
          <p:cNvPr id="14" name="Graphique 13" descr="Flèche : courbe légère">
            <a:extLst>
              <a:ext uri="{FF2B5EF4-FFF2-40B4-BE49-F238E27FC236}">
                <a16:creationId xmlns="" xmlns:a16="http://schemas.microsoft.com/office/drawing/2014/main" id="{D92E99F1-F570-418C-808D-0A006C7A1E1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rot="3714149">
            <a:off x="5229791" y="2360727"/>
            <a:ext cx="1698537" cy="1048328"/>
          </a:xfrm>
          <a:prstGeom prst="rect">
            <a:avLst/>
          </a:prstGeom>
        </p:spPr>
      </p:pic>
      <p:pic>
        <p:nvPicPr>
          <p:cNvPr id="15" name="Graphique 14" descr="Flèche : courbe dans le sens des aiguilles d’une montre">
            <a:extLst>
              <a:ext uri="{FF2B5EF4-FFF2-40B4-BE49-F238E27FC236}">
                <a16:creationId xmlns="" xmlns:a16="http://schemas.microsoft.com/office/drawing/2014/main" id="{21322F50-55A7-4E4C-85B5-8DD6769E6DC6}"/>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 xmlns:asvg="http://schemas.microsoft.com/office/drawing/2016/SVG/main" r:embed="rId11"/>
              </a:ext>
            </a:extLst>
          </a:blip>
          <a:stretch>
            <a:fillRect/>
          </a:stretch>
        </p:blipFill>
        <p:spPr>
          <a:xfrm rot="12204804">
            <a:off x="3614458" y="1987683"/>
            <a:ext cx="1132004" cy="1605729"/>
          </a:xfrm>
          <a:prstGeom prst="rect">
            <a:avLst/>
          </a:prstGeom>
        </p:spPr>
      </p:pic>
      <p:pic>
        <p:nvPicPr>
          <p:cNvPr id="12" name="Graphique 3" descr="Retour">
            <a:hlinkClick r:id="rId12"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5"/>
              </a:ext>
            </a:extLst>
          </a:blip>
          <a:stretch>
            <a:fillRect/>
          </a:stretch>
        </p:blipFill>
        <p:spPr>
          <a:xfrm>
            <a:off x="9593164" y="6021288"/>
            <a:ext cx="589063" cy="589062"/>
          </a:xfrm>
          <a:prstGeom prst="rect">
            <a:avLst/>
          </a:prstGeom>
        </p:spPr>
      </p:pic>
      <p:pic>
        <p:nvPicPr>
          <p:cNvPr id="13"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1484"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6" name="Picture 2" descr="http://www.cpias-auvergnerhonealpes.fr/Images/vaccination/logo_200-rouge">
            <a:hlinkClick r:id="rId17"/>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88074"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43296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5855" y="151422"/>
            <a:ext cx="1910843" cy="19108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à coins arrondis 1"/>
          <p:cNvSpPr/>
          <p:nvPr/>
        </p:nvSpPr>
        <p:spPr>
          <a:xfrm>
            <a:off x="2316673" y="2209030"/>
            <a:ext cx="7493224" cy="136815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0000"/>
                </a:solidFill>
              </a:rPr>
              <a:t>Le vaccin contre la rougeole m’est contre-indiqué car il s’agit d’un vaccin vivant</a:t>
            </a:r>
          </a:p>
        </p:txBody>
      </p:sp>
      <p:sp>
        <p:nvSpPr>
          <p:cNvPr id="3" name="ZoneTexte 2"/>
          <p:cNvSpPr txBox="1"/>
          <p:nvPr/>
        </p:nvSpPr>
        <p:spPr>
          <a:xfrm>
            <a:off x="4793182" y="4007349"/>
            <a:ext cx="5615873" cy="646331"/>
          </a:xfrm>
          <a:prstGeom prst="rect">
            <a:avLst/>
          </a:prstGeom>
          <a:noFill/>
        </p:spPr>
        <p:txBody>
          <a:bodyPr wrap="square" rtlCol="0">
            <a:spAutoFit/>
          </a:bodyPr>
          <a:lstStyle/>
          <a:p>
            <a:r>
              <a:rPr lang="fr-FR" dirty="0">
                <a:solidFill>
                  <a:prstClr val="black"/>
                </a:solidFill>
              </a:rPr>
              <a:t>Je dois prendre les précautions que mon médecin traitant et mon médecin du travail me recommanderont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7338" y="4140774"/>
            <a:ext cx="2552700" cy="179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Bouton d’action : obtenir des informations 14">
            <a:hlinkClick r:id="rId4" action="ppaction://hlinksldjump" highlightClick="1"/>
            <a:extLst>
              <a:ext uri="{FF2B5EF4-FFF2-40B4-BE49-F238E27FC236}">
                <a16:creationId xmlns="" xmlns:a16="http://schemas.microsoft.com/office/drawing/2014/main" id="{A823CD21-A529-45AA-B3D9-066D0CE637DF}"/>
              </a:ext>
            </a:extLst>
          </p:cNvPr>
          <p:cNvSpPr/>
          <p:nvPr/>
        </p:nvSpPr>
        <p:spPr>
          <a:xfrm>
            <a:off x="9424136" y="5994040"/>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7988031" y="6140805"/>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4" name="Rectangle à coins arrondis 3"/>
          <p:cNvSpPr/>
          <p:nvPr/>
        </p:nvSpPr>
        <p:spPr>
          <a:xfrm>
            <a:off x="4765901" y="5083846"/>
            <a:ext cx="5311380" cy="715089"/>
          </a:xfrm>
          <a:prstGeom prst="roundRect">
            <a:avLst/>
          </a:prstGeom>
          <a:ln w="25400">
            <a:solidFill>
              <a:srgbClr val="FF0000"/>
            </a:solidFill>
          </a:ln>
        </p:spPr>
        <p:txBody>
          <a:bodyPr wrap="square">
            <a:spAutoFit/>
          </a:bodyPr>
          <a:lstStyle/>
          <a:p>
            <a:r>
              <a:rPr lang="fr-FR" dirty="0">
                <a:solidFill>
                  <a:srgbClr val="FF0000"/>
                </a:solidFill>
              </a:rPr>
              <a:t>J’applique les précautions standard et les précautions complémentaires de type air</a:t>
            </a:r>
          </a:p>
        </p:txBody>
      </p:sp>
      <p:cxnSp>
        <p:nvCxnSpPr>
          <p:cNvPr id="11" name="Connecteur droit avec flèche 10"/>
          <p:cNvCxnSpPr>
            <a:stCxn id="4099" idx="3"/>
          </p:cNvCxnSpPr>
          <p:nvPr/>
        </p:nvCxnSpPr>
        <p:spPr>
          <a:xfrm>
            <a:off x="4290039" y="5036124"/>
            <a:ext cx="475863" cy="40526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Connecteur droit avec flèche 13"/>
          <p:cNvCxnSpPr>
            <a:stCxn id="4099" idx="3"/>
            <a:endCxn id="3" idx="1"/>
          </p:cNvCxnSpPr>
          <p:nvPr/>
        </p:nvCxnSpPr>
        <p:spPr>
          <a:xfrm flipV="1">
            <a:off x="4290039" y="4330514"/>
            <a:ext cx="503143" cy="70561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8"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9" name="Picture 2" descr="http://www.cpias-auvergnerhonealpes.fr/Images/vaccination/logo_200-roug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48362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 coins arrondis 1">
            <a:hlinkClick r:id="rId2" action="ppaction://hlinksldjump"/>
            <a:extLst>
              <a:ext uri="{FF2B5EF4-FFF2-40B4-BE49-F238E27FC236}">
                <a16:creationId xmlns="" xmlns:a16="http://schemas.microsoft.com/office/drawing/2014/main" id="{80EB3C44-6071-4C97-BBB4-DF58F8E1F2F3}"/>
              </a:ext>
            </a:extLst>
          </p:cNvPr>
          <p:cNvSpPr/>
          <p:nvPr/>
        </p:nvSpPr>
        <p:spPr>
          <a:xfrm>
            <a:off x="1728157" y="2247900"/>
            <a:ext cx="4208400"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 homme</a:t>
            </a:r>
          </a:p>
        </p:txBody>
      </p:sp>
      <p:sp>
        <p:nvSpPr>
          <p:cNvPr id="4" name="Rectangle : coins arrondis 3">
            <a:hlinkClick r:id="rId3" action="ppaction://hlinksldjump"/>
            <a:extLst>
              <a:ext uri="{FF2B5EF4-FFF2-40B4-BE49-F238E27FC236}">
                <a16:creationId xmlns="" xmlns:a16="http://schemas.microsoft.com/office/drawing/2014/main" id="{16AA5277-AFB1-45A8-B75C-F44832BE86B2}"/>
              </a:ext>
            </a:extLst>
          </p:cNvPr>
          <p:cNvSpPr/>
          <p:nvPr/>
        </p:nvSpPr>
        <p:spPr>
          <a:xfrm>
            <a:off x="6229351" y="2247900"/>
            <a:ext cx="4208400"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une femme</a:t>
            </a:r>
          </a:p>
        </p:txBody>
      </p:sp>
      <p:pic>
        <p:nvPicPr>
          <p:cNvPr id="6" name="Graphique 5" descr="Retour">
            <a:hlinkClick r:id="rId4" action="ppaction://hlinksldjump" tooltip="Revenir au début du logigramme"/>
            <a:extLst>
              <a:ext uri="{FF2B5EF4-FFF2-40B4-BE49-F238E27FC236}">
                <a16:creationId xmlns="" xmlns:a16="http://schemas.microsoft.com/office/drawing/2014/main" id="{05E5EBEF-846B-420D-95EA-105AF0A34BC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9593164" y="6021288"/>
            <a:ext cx="589063" cy="589062"/>
          </a:xfrm>
          <a:prstGeom prst="rect">
            <a:avLst/>
          </a:prstGeom>
        </p:spPr>
      </p:pic>
      <p:pic>
        <p:nvPicPr>
          <p:cNvPr id="7" name="Graphique 6" descr="Homme">
            <a:extLst>
              <a:ext uri="{FF2B5EF4-FFF2-40B4-BE49-F238E27FC236}">
                <a16:creationId xmlns="" xmlns:a16="http://schemas.microsoft.com/office/drawing/2014/main" id="{FB68376C-8E63-4F8C-B319-C34F82F5A26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3014665" y="3812144"/>
            <a:ext cx="2613600" cy="2613600"/>
          </a:xfrm>
          <a:prstGeom prst="rect">
            <a:avLst/>
          </a:prstGeom>
        </p:spPr>
      </p:pic>
      <p:pic>
        <p:nvPicPr>
          <p:cNvPr id="3" name="Image 2">
            <a:extLst>
              <a:ext uri="{FF2B5EF4-FFF2-40B4-BE49-F238E27FC236}">
                <a16:creationId xmlns="" xmlns:a16="http://schemas.microsoft.com/office/drawing/2014/main" id="{00BC4474-F973-47CD-B082-B675F6E5B35F}"/>
              </a:ext>
            </a:extLst>
          </p:cNvPr>
          <p:cNvPicPr>
            <a:picLocks noChangeAspect="1"/>
          </p:cNvPicPr>
          <p:nvPr/>
        </p:nvPicPr>
        <p:blipFill>
          <a:blip r:embed="rId9"/>
          <a:stretch>
            <a:fillRect/>
          </a:stretch>
        </p:blipFill>
        <p:spPr>
          <a:xfrm>
            <a:off x="6430911" y="3812144"/>
            <a:ext cx="2613600" cy="2613600"/>
          </a:xfrm>
          <a:prstGeom prst="rect">
            <a:avLst/>
          </a:prstGeom>
        </p:spPr>
      </p:pic>
      <p:sp>
        <p:nvSpPr>
          <p:cNvPr id="10" name="ZoneTexte 9">
            <a:extLst>
              <a:ext uri="{FF2B5EF4-FFF2-40B4-BE49-F238E27FC236}">
                <a16:creationId xmlns="" xmlns:a16="http://schemas.microsoft.com/office/drawing/2014/main" id="{D16CCED9-B05F-41D6-87E9-2775842B3E26}"/>
              </a:ext>
            </a:extLst>
          </p:cNvPr>
          <p:cNvSpPr txBox="1"/>
          <p:nvPr/>
        </p:nvSpPr>
        <p:spPr>
          <a:xfrm>
            <a:off x="4033838" y="652506"/>
            <a:ext cx="4124325" cy="461665"/>
          </a:xfrm>
          <a:prstGeom prst="rect">
            <a:avLst/>
          </a:prstGeom>
          <a:noFill/>
        </p:spPr>
        <p:txBody>
          <a:bodyPr wrap="square" rtlCol="0">
            <a:spAutoFit/>
          </a:bodyPr>
          <a:lstStyle/>
          <a:p>
            <a:pPr algn="ctr"/>
            <a:r>
              <a:rPr lang="fr-FR" sz="2400" dirty="0"/>
              <a:t>Je suis </a:t>
            </a:r>
            <a:r>
              <a:rPr lang="fr-FR" sz="2400" dirty="0" err="1" smtClean="0"/>
              <a:t>né·e</a:t>
            </a:r>
            <a:r>
              <a:rPr lang="fr-FR" sz="2400" dirty="0" smtClean="0"/>
              <a:t> </a:t>
            </a:r>
            <a:r>
              <a:rPr lang="fr-FR" sz="2400" dirty="0"/>
              <a:t>en 1980 ou après</a:t>
            </a:r>
          </a:p>
        </p:txBody>
      </p:sp>
      <p:pic>
        <p:nvPicPr>
          <p:cNvPr id="11"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208"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2" descr="http://www.cpias-auvergnerhonealpes.fr/Images/vaccination/logo_200-rouge">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6798"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98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2884433" y="562276"/>
            <a:ext cx="6539703" cy="1815882"/>
          </a:xfrm>
          <a:prstGeom prst="rect">
            <a:avLst/>
          </a:prstGeom>
          <a:noFill/>
        </p:spPr>
        <p:txBody>
          <a:bodyPr wrap="square" rtlCol="0">
            <a:spAutoFit/>
          </a:bodyPr>
          <a:lstStyle/>
          <a:p>
            <a:pPr algn="ctr">
              <a:defRPr/>
            </a:pPr>
            <a:r>
              <a:rPr lang="fr-FR" sz="2800" b="1" dirty="0">
                <a:solidFill>
                  <a:prstClr val="black"/>
                </a:solidFill>
              </a:rPr>
              <a:t>Je dois me faire vacciner avec </a:t>
            </a:r>
            <a:r>
              <a:rPr lang="fr-FR" sz="2800" b="1" dirty="0">
                <a:solidFill>
                  <a:srgbClr val="C00000"/>
                </a:solidFill>
              </a:rPr>
              <a:t>2 doses séparées d’un mois minimum</a:t>
            </a:r>
          </a:p>
          <a:p>
            <a:pPr algn="ctr">
              <a:defRPr/>
            </a:pPr>
            <a:r>
              <a:rPr lang="fr-FR" sz="2800" b="1" dirty="0">
                <a:solidFill>
                  <a:srgbClr val="C00000"/>
                </a:solidFill>
              </a:rPr>
              <a:t>(préférentiellement avec le vaccin trivalent Rougeole-Oreillons-Rubéole)</a:t>
            </a:r>
            <a:endParaRPr lang="fr-FR" sz="2800" b="1" dirty="0">
              <a:solidFill>
                <a:prstClr val="black"/>
              </a:solidFill>
            </a:endParaRP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9120" y="4199414"/>
            <a:ext cx="3143794" cy="2177369"/>
          </a:xfrm>
          <a:prstGeom prst="round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Image 3">
            <a:extLst>
              <a:ext uri="{FF2B5EF4-FFF2-40B4-BE49-F238E27FC236}">
                <a16:creationId xmlns="" xmlns:a16="http://schemas.microsoft.com/office/drawing/2014/main" id="{120604E0-1440-4172-9779-418C6059446C}"/>
              </a:ext>
            </a:extLst>
          </p:cNvPr>
          <p:cNvPicPr>
            <a:picLocks noChangeAspect="1"/>
          </p:cNvPicPr>
          <p:nvPr/>
        </p:nvPicPr>
        <p:blipFill rotWithShape="1">
          <a:blip r:embed="rId3"/>
          <a:srcRect t="27355" b="27362"/>
          <a:stretch/>
        </p:blipFill>
        <p:spPr>
          <a:xfrm>
            <a:off x="1001486" y="4193628"/>
            <a:ext cx="3321869" cy="1504258"/>
          </a:xfrm>
          <a:prstGeom prst="rect">
            <a:avLst/>
          </a:prstGeom>
        </p:spPr>
      </p:pic>
      <p:pic>
        <p:nvPicPr>
          <p:cNvPr id="5" name="Image 4">
            <a:extLst>
              <a:ext uri="{FF2B5EF4-FFF2-40B4-BE49-F238E27FC236}">
                <a16:creationId xmlns="" xmlns:a16="http://schemas.microsoft.com/office/drawing/2014/main" id="{C228D304-7017-4C8A-93BE-7057CC814E9A}"/>
              </a:ext>
            </a:extLst>
          </p:cNvPr>
          <p:cNvPicPr>
            <a:picLocks noChangeAspect="1"/>
          </p:cNvPicPr>
          <p:nvPr/>
        </p:nvPicPr>
        <p:blipFill>
          <a:blip r:embed="rId4"/>
          <a:stretch>
            <a:fillRect/>
          </a:stretch>
        </p:blipFill>
        <p:spPr>
          <a:xfrm>
            <a:off x="7599886" y="4227488"/>
            <a:ext cx="3343717" cy="1372123"/>
          </a:xfrm>
          <a:prstGeom prst="rect">
            <a:avLst/>
          </a:prstGeom>
        </p:spPr>
      </p:pic>
      <p:sp>
        <p:nvSpPr>
          <p:cNvPr id="8" name="Bouton d’action : obtenir des informations 14">
            <a:hlinkClick r:id="rId5" action="ppaction://hlinksldjump" highlightClick="1"/>
            <a:extLst>
              <a:ext uri="{FF2B5EF4-FFF2-40B4-BE49-F238E27FC236}">
                <a16:creationId xmlns="" xmlns:a16="http://schemas.microsoft.com/office/drawing/2014/main" id="{A823CD21-A529-45AA-B3D9-066D0CE637DF}"/>
              </a:ext>
            </a:extLst>
          </p:cNvPr>
          <p:cNvSpPr/>
          <p:nvPr/>
        </p:nvSpPr>
        <p:spPr>
          <a:xfrm>
            <a:off x="9424136" y="5994040"/>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p:cNvSpPr txBox="1"/>
          <p:nvPr/>
        </p:nvSpPr>
        <p:spPr>
          <a:xfrm>
            <a:off x="7988031" y="6140805"/>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0" name="ZoneTexte 9"/>
          <p:cNvSpPr txBox="1"/>
          <p:nvPr/>
        </p:nvSpPr>
        <p:spPr>
          <a:xfrm>
            <a:off x="2927968" y="2752700"/>
            <a:ext cx="6336064" cy="1328023"/>
          </a:xfrm>
          <a:prstGeom prst="roundRect">
            <a:avLst/>
          </a:prstGeom>
          <a:noFill/>
          <a:ln w="12700">
            <a:solidFill>
              <a:srgbClr val="002060"/>
            </a:solidFill>
          </a:ln>
        </p:spPr>
        <p:txBody>
          <a:bodyPr wrap="square" rtlCol="0">
            <a:spAutoFit/>
          </a:bodyPr>
          <a:lstStyle/>
          <a:p>
            <a:pPr algn="ctr"/>
            <a:r>
              <a:rPr lang="fr-FR" dirty="0">
                <a:solidFill>
                  <a:prstClr val="black"/>
                </a:solidFill>
              </a:rPr>
              <a:t>Je dois prendre au travail les précautions que mon médecin traitant et mon médecin du travail me recommanderont</a:t>
            </a:r>
          </a:p>
          <a:p>
            <a:pPr algn="ctr"/>
            <a:r>
              <a:rPr lang="fr-FR" dirty="0">
                <a:solidFill>
                  <a:srgbClr val="FF0000"/>
                </a:solidFill>
              </a:rPr>
              <a:t>J’applique les précautions standard et les précautions complémentaires de type air</a:t>
            </a:r>
          </a:p>
        </p:txBody>
      </p:sp>
      <p:pic>
        <p:nvPicPr>
          <p:cNvPr id="11"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2" name="Picture 2" descr="http://www.cpias-auvergnerhonealpes.fr/Images/vaccination/logo_200-rouge">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56461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7317" y="188641"/>
            <a:ext cx="1756891" cy="17568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à coins arrondis 1"/>
          <p:cNvSpPr/>
          <p:nvPr/>
        </p:nvSpPr>
        <p:spPr>
          <a:xfrm>
            <a:off x="1629389" y="2119297"/>
            <a:ext cx="8933221" cy="104797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srgbClr val="FF0000"/>
                </a:solidFill>
              </a:rPr>
              <a:t>Le vaccin contre la rougeole m’est contre-indiqué car il s’agit d’un vaccin vivant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6409" y="4005064"/>
            <a:ext cx="1794944"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113452" y="5201951"/>
            <a:ext cx="6392709"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fr-FR" b="1" dirty="0">
                <a:solidFill>
                  <a:srgbClr val="C00000"/>
                </a:solidFill>
              </a:rPr>
              <a:t>Je programme la vaccination juste après l’accouchement (2 doses de vaccin trivalent R.O.R. séparées d’un mois minimum)</a:t>
            </a:r>
          </a:p>
        </p:txBody>
      </p:sp>
      <p:cxnSp>
        <p:nvCxnSpPr>
          <p:cNvPr id="6" name="Connecteur droit avec flèche 5"/>
          <p:cNvCxnSpPr>
            <a:stCxn id="4099" idx="3"/>
            <a:endCxn id="11" idx="1"/>
          </p:cNvCxnSpPr>
          <p:nvPr/>
        </p:nvCxnSpPr>
        <p:spPr>
          <a:xfrm flipV="1">
            <a:off x="3401353" y="3758536"/>
            <a:ext cx="712098" cy="103861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a:stCxn id="4099" idx="3"/>
            <a:endCxn id="4" idx="1"/>
          </p:cNvCxnSpPr>
          <p:nvPr/>
        </p:nvCxnSpPr>
        <p:spPr>
          <a:xfrm>
            <a:off x="3401353" y="4797153"/>
            <a:ext cx="712098" cy="80084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ZoneTexte 10"/>
          <p:cNvSpPr txBox="1"/>
          <p:nvPr/>
        </p:nvSpPr>
        <p:spPr>
          <a:xfrm>
            <a:off x="4113452" y="3435370"/>
            <a:ext cx="6392709" cy="646331"/>
          </a:xfrm>
          <a:prstGeom prst="rect">
            <a:avLst/>
          </a:prstGeom>
          <a:noFill/>
        </p:spPr>
        <p:txBody>
          <a:bodyPr wrap="square" rtlCol="0">
            <a:spAutoFit/>
          </a:bodyPr>
          <a:lstStyle/>
          <a:p>
            <a:r>
              <a:rPr lang="fr-FR" dirty="0">
                <a:solidFill>
                  <a:prstClr val="black"/>
                </a:solidFill>
              </a:rPr>
              <a:t>Je dois prendre les précautions que mon médecin traitant et mon médecin du travail me recommanderont</a:t>
            </a:r>
          </a:p>
        </p:txBody>
      </p:sp>
      <p:sp>
        <p:nvSpPr>
          <p:cNvPr id="12" name="Bouton d’action : obtenir des informations 14">
            <a:hlinkClick r:id="rId4" action="ppaction://hlinksldjump" highlightClick="1"/>
            <a:extLst>
              <a:ext uri="{FF2B5EF4-FFF2-40B4-BE49-F238E27FC236}">
                <a16:creationId xmlns="" xmlns:a16="http://schemas.microsoft.com/office/drawing/2014/main" id="{A823CD21-A529-45AA-B3D9-066D0CE637DF}"/>
              </a:ext>
            </a:extLst>
          </p:cNvPr>
          <p:cNvSpPr/>
          <p:nvPr/>
        </p:nvSpPr>
        <p:spPr>
          <a:xfrm>
            <a:off x="9424136" y="5994040"/>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ZoneTexte 12"/>
          <p:cNvSpPr txBox="1"/>
          <p:nvPr/>
        </p:nvSpPr>
        <p:spPr>
          <a:xfrm>
            <a:off x="7988031" y="6140805"/>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4" name="Rectangle à coins arrondis 13"/>
          <p:cNvSpPr/>
          <p:nvPr/>
        </p:nvSpPr>
        <p:spPr>
          <a:xfrm>
            <a:off x="4113452" y="4370743"/>
            <a:ext cx="6392709" cy="54216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FF0000"/>
                </a:solidFill>
              </a:rPr>
              <a:t>J’applique les précautions standard et les précautions complémentaires de type air</a:t>
            </a:r>
          </a:p>
        </p:txBody>
      </p:sp>
      <p:cxnSp>
        <p:nvCxnSpPr>
          <p:cNvPr id="15" name="Connecteur droit avec flèche 14"/>
          <p:cNvCxnSpPr>
            <a:stCxn id="4099" idx="3"/>
            <a:endCxn id="14" idx="1"/>
          </p:cNvCxnSpPr>
          <p:nvPr/>
        </p:nvCxnSpPr>
        <p:spPr>
          <a:xfrm flipV="1">
            <a:off x="3401353" y="4641826"/>
            <a:ext cx="712098" cy="15532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57"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58" name="Picture 2" descr="http://www.cpias-auvergnerhonealpes.fr/Images/vaccination/logo_200-roug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199764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977446" y="2149305"/>
            <a:ext cx="10214297" cy="204865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6700" indent="-266700"/>
            <a:r>
              <a:rPr lang="fr-FR" sz="2400" b="1" dirty="0">
                <a:solidFill>
                  <a:schemeClr val="tx1"/>
                </a:solidFill>
              </a:rPr>
              <a:t>1.</a:t>
            </a:r>
            <a:r>
              <a:rPr lang="fr-FR" sz="2400" dirty="0">
                <a:solidFill>
                  <a:srgbClr val="0070C0"/>
                </a:solidFill>
              </a:rPr>
              <a:t> Je repousse mon projet de grossesse (en cas de doute, dosage des HCG)</a:t>
            </a:r>
          </a:p>
          <a:p>
            <a:pPr marL="266700" indent="-266700"/>
            <a:r>
              <a:rPr lang="fr-FR" sz="2400" b="1" dirty="0">
                <a:solidFill>
                  <a:prstClr val="black"/>
                </a:solidFill>
              </a:rPr>
              <a:t>2. </a:t>
            </a:r>
            <a:r>
              <a:rPr lang="fr-FR" sz="2400" dirty="0">
                <a:solidFill>
                  <a:srgbClr val="0070C0"/>
                </a:solidFill>
              </a:rPr>
              <a:t>Je procède à la vaccination (2 doses de vaccin trivalent Rougeole-Oreillons-Rubéole séparées d’un mois minimum)</a:t>
            </a:r>
          </a:p>
          <a:p>
            <a:pPr marL="266700" indent="-266700"/>
            <a:r>
              <a:rPr lang="fr-FR" sz="2400" b="1" dirty="0">
                <a:solidFill>
                  <a:prstClr val="black"/>
                </a:solidFill>
              </a:rPr>
              <a:t>3. </a:t>
            </a:r>
            <a:r>
              <a:rPr lang="fr-FR" sz="2400" dirty="0">
                <a:solidFill>
                  <a:srgbClr val="0070C0"/>
                </a:solidFill>
              </a:rPr>
              <a:t>Je peux reprendre mon projet de grossesse 1 mois après la 2</a:t>
            </a:r>
            <a:r>
              <a:rPr lang="fr-FR" sz="2400" baseline="30000" dirty="0">
                <a:solidFill>
                  <a:srgbClr val="0070C0"/>
                </a:solidFill>
              </a:rPr>
              <a:t>ème</a:t>
            </a:r>
            <a:r>
              <a:rPr lang="fr-FR" sz="2400" dirty="0">
                <a:solidFill>
                  <a:srgbClr val="0070C0"/>
                </a:solidFill>
              </a:rPr>
              <a:t> injection </a:t>
            </a:r>
          </a:p>
        </p:txBody>
      </p:sp>
      <p:pic>
        <p:nvPicPr>
          <p:cNvPr id="6146" name="Picture 2"/>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57897" y="107550"/>
            <a:ext cx="4339279" cy="21559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ZoneTexte 5"/>
          <p:cNvSpPr txBox="1"/>
          <p:nvPr/>
        </p:nvSpPr>
        <p:spPr>
          <a:xfrm>
            <a:off x="3352800" y="4442332"/>
            <a:ext cx="5428034" cy="1477328"/>
          </a:xfrm>
          <a:prstGeom prst="rect">
            <a:avLst/>
          </a:prstGeom>
          <a:noFill/>
        </p:spPr>
        <p:txBody>
          <a:bodyPr wrap="square" rtlCol="0">
            <a:spAutoFit/>
          </a:bodyPr>
          <a:lstStyle/>
          <a:p>
            <a:pPr algn="ctr"/>
            <a:r>
              <a:rPr lang="fr-FR" dirty="0">
                <a:solidFill>
                  <a:prstClr val="black"/>
                </a:solidFill>
              </a:rPr>
              <a:t>Je dois prendre au travail les précautions que mon médecin traitant et mon médecin du travail me recommanderont</a:t>
            </a:r>
          </a:p>
          <a:p>
            <a:pPr algn="ctr"/>
            <a:r>
              <a:rPr lang="fr-FR" dirty="0">
                <a:solidFill>
                  <a:srgbClr val="FF0000"/>
                </a:solidFill>
              </a:rPr>
              <a:t>J’applique les précautions standard et les précautions complémentaires de type air</a:t>
            </a:r>
          </a:p>
        </p:txBody>
      </p:sp>
      <p:sp>
        <p:nvSpPr>
          <p:cNvPr id="7" name="Bouton d’action : obtenir des informations 6">
            <a:hlinkClick r:id="rId3" action="ppaction://hlinksldjump" highlightClick="1"/>
            <a:extLst>
              <a:ext uri="{FF2B5EF4-FFF2-40B4-BE49-F238E27FC236}">
                <a16:creationId xmlns="" xmlns:a16="http://schemas.microsoft.com/office/drawing/2014/main" id="{3C68E6AC-0392-4886-B6ED-3F199DB464C9}"/>
              </a:ext>
            </a:extLst>
          </p:cNvPr>
          <p:cNvSpPr/>
          <p:nvPr/>
        </p:nvSpPr>
        <p:spPr>
          <a:xfrm>
            <a:off x="9758363" y="6202041"/>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p:cNvSpPr txBox="1"/>
          <p:nvPr/>
        </p:nvSpPr>
        <p:spPr>
          <a:xfrm>
            <a:off x="8197176" y="6291753"/>
            <a:ext cx="1449421" cy="400110"/>
          </a:xfrm>
          <a:prstGeom prst="rect">
            <a:avLst/>
          </a:prstGeom>
          <a:noFill/>
        </p:spPr>
        <p:txBody>
          <a:bodyPr wrap="square" rtlCol="0">
            <a:spAutoFit/>
          </a:bodyPr>
          <a:lstStyle/>
          <a:p>
            <a:r>
              <a:rPr lang="fr-FR" sz="2000" b="1" dirty="0">
                <a:solidFill>
                  <a:srgbClr val="FF0000"/>
                </a:solidFill>
              </a:rPr>
              <a:t>+ d’infos =&gt;    </a:t>
            </a:r>
          </a:p>
        </p:txBody>
      </p:sp>
      <p:pic>
        <p:nvPicPr>
          <p:cNvPr id="9"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0" name="Picture 2" descr="http://www.cpias-auvergnerhonealpes.fr/Images/vaccination/logo_200-roug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50205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7848" y="188642"/>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à coins arrondis 1"/>
          <p:cNvSpPr/>
          <p:nvPr/>
        </p:nvSpPr>
        <p:spPr>
          <a:xfrm>
            <a:off x="1786336" y="2495536"/>
            <a:ext cx="8619328" cy="104055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srgbClr val="FF0000"/>
                </a:solidFill>
              </a:rPr>
              <a:t>Le vaccin contre la rougeole m’est contre-indiqué car il s’agit d’un vaccin vivant</a:t>
            </a:r>
          </a:p>
        </p:txBody>
      </p:sp>
      <p:sp>
        <p:nvSpPr>
          <p:cNvPr id="3" name="ZoneTexte 2"/>
          <p:cNvSpPr txBox="1"/>
          <p:nvPr/>
        </p:nvSpPr>
        <p:spPr>
          <a:xfrm>
            <a:off x="4727848" y="3671629"/>
            <a:ext cx="5543643" cy="646331"/>
          </a:xfrm>
          <a:prstGeom prst="rect">
            <a:avLst/>
          </a:prstGeom>
          <a:noFill/>
        </p:spPr>
        <p:txBody>
          <a:bodyPr wrap="square" rtlCol="0">
            <a:spAutoFit/>
          </a:bodyPr>
          <a:lstStyle/>
          <a:p>
            <a:pPr>
              <a:defRPr/>
            </a:pPr>
            <a:r>
              <a:rPr lang="fr-FR" dirty="0">
                <a:solidFill>
                  <a:prstClr val="black"/>
                </a:solidFill>
              </a:rPr>
              <a:t>Je dois prendre les précautions que mon médecin traitant et mon médecin du travail me recommanderont</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513" y="4005064"/>
            <a:ext cx="2258293" cy="1584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727848" y="5258673"/>
            <a:ext cx="5543643" cy="7920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fr-FR" b="1" dirty="0">
                <a:solidFill>
                  <a:srgbClr val="C00000"/>
                </a:solidFill>
              </a:rPr>
              <a:t>Je programme la vaccination juste après l’accouchement (1 dose de vaccin trivalent R.O.R.)</a:t>
            </a:r>
          </a:p>
        </p:txBody>
      </p:sp>
      <p:cxnSp>
        <p:nvCxnSpPr>
          <p:cNvPr id="6" name="Connecteur droit avec flèche 5"/>
          <p:cNvCxnSpPr>
            <a:stCxn id="4099" idx="3"/>
            <a:endCxn id="3" idx="1"/>
          </p:cNvCxnSpPr>
          <p:nvPr/>
        </p:nvCxnSpPr>
        <p:spPr>
          <a:xfrm flipV="1">
            <a:off x="3961805" y="3994794"/>
            <a:ext cx="766042" cy="80235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necteur droit avec flèche 7"/>
          <p:cNvCxnSpPr>
            <a:stCxn id="4099" idx="3"/>
            <a:endCxn id="4" idx="1"/>
          </p:cNvCxnSpPr>
          <p:nvPr/>
        </p:nvCxnSpPr>
        <p:spPr>
          <a:xfrm>
            <a:off x="3961805" y="4797153"/>
            <a:ext cx="766042" cy="85756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Bouton d’action : obtenir des informations 14">
            <a:hlinkClick r:id="rId4" action="ppaction://hlinksldjump" highlightClick="1"/>
            <a:extLst>
              <a:ext uri="{FF2B5EF4-FFF2-40B4-BE49-F238E27FC236}">
                <a16:creationId xmlns="" xmlns:a16="http://schemas.microsoft.com/office/drawing/2014/main" id="{A823CD21-A529-45AA-B3D9-066D0CE637DF}"/>
              </a:ext>
            </a:extLst>
          </p:cNvPr>
          <p:cNvSpPr/>
          <p:nvPr/>
        </p:nvSpPr>
        <p:spPr>
          <a:xfrm>
            <a:off x="9704962" y="6084241"/>
            <a:ext cx="771525" cy="579537"/>
          </a:xfrm>
          <a:prstGeom prst="actionButtonInformation">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ZoneTexte 12"/>
          <p:cNvSpPr txBox="1"/>
          <p:nvPr/>
        </p:nvSpPr>
        <p:spPr>
          <a:xfrm>
            <a:off x="8268857" y="6231006"/>
            <a:ext cx="1449421" cy="400110"/>
          </a:xfrm>
          <a:prstGeom prst="rect">
            <a:avLst/>
          </a:prstGeom>
          <a:noFill/>
        </p:spPr>
        <p:txBody>
          <a:bodyPr wrap="square" rtlCol="0">
            <a:spAutoFit/>
          </a:bodyPr>
          <a:lstStyle/>
          <a:p>
            <a:r>
              <a:rPr lang="fr-FR" sz="2000" b="1" dirty="0">
                <a:solidFill>
                  <a:srgbClr val="FF0000"/>
                </a:solidFill>
              </a:rPr>
              <a:t>+ d’infos =&gt;      </a:t>
            </a:r>
          </a:p>
        </p:txBody>
      </p:sp>
      <p:sp>
        <p:nvSpPr>
          <p:cNvPr id="15" name="Rectangle à coins arrondis 14"/>
          <p:cNvSpPr/>
          <p:nvPr/>
        </p:nvSpPr>
        <p:spPr>
          <a:xfrm>
            <a:off x="4727848" y="4517233"/>
            <a:ext cx="5543643" cy="54216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FF0000"/>
                </a:solidFill>
              </a:rPr>
              <a:t>J’applique les précautions standard et les précautions complémentaires de type air</a:t>
            </a:r>
          </a:p>
        </p:txBody>
      </p:sp>
      <p:cxnSp>
        <p:nvCxnSpPr>
          <p:cNvPr id="18" name="Connecteur droit avec flèche 17"/>
          <p:cNvCxnSpPr>
            <a:stCxn id="4099" idx="3"/>
            <a:endCxn id="15" idx="1"/>
          </p:cNvCxnSpPr>
          <p:nvPr/>
        </p:nvCxnSpPr>
        <p:spPr>
          <a:xfrm flipV="1">
            <a:off x="3961805" y="4788316"/>
            <a:ext cx="766042" cy="883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24"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25" name="Picture 2" descr="http://www.cpias-auvergnerhonealpes.fr/Images/vaccination/logo_200-roug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46590" y="0"/>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29761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672737" y="879194"/>
            <a:ext cx="4765288"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2800" b="1" dirty="0">
                <a:solidFill>
                  <a:prstClr val="white"/>
                </a:solidFill>
                <a:effectLst>
                  <a:outerShdw blurRad="38100" dist="38100" dir="2700000" algn="tl">
                    <a:srgbClr val="000000">
                      <a:alpha val="43137"/>
                    </a:srgbClr>
                  </a:outerShdw>
                </a:effectLst>
                <a:latin typeface="Calibri"/>
              </a:rPr>
              <a:t>Je suis immunodéprimée ?</a:t>
            </a:r>
          </a:p>
        </p:txBody>
      </p:sp>
      <p:sp>
        <p:nvSpPr>
          <p:cNvPr id="5" name="Ellipse 4">
            <a:hlinkClick r:id="rId2" action="ppaction://hlinksldjump"/>
          </p:cNvPr>
          <p:cNvSpPr/>
          <p:nvPr/>
        </p:nvSpPr>
        <p:spPr>
          <a:xfrm>
            <a:off x="1775520" y="2699941"/>
            <a:ext cx="1512168" cy="118813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400" b="1" dirty="0">
                <a:solidFill>
                  <a:prstClr val="white"/>
                </a:solidFill>
                <a:effectLst>
                  <a:outerShdw blurRad="38100" dist="38100" dir="2700000" algn="tl">
                    <a:srgbClr val="000000">
                      <a:alpha val="43137"/>
                    </a:srgbClr>
                  </a:outerShdw>
                </a:effectLst>
              </a:rPr>
              <a:t>OUI </a:t>
            </a:r>
          </a:p>
        </p:txBody>
      </p:sp>
      <p:sp>
        <p:nvSpPr>
          <p:cNvPr id="6" name="Ellipse 5">
            <a:hlinkClick r:id="rId3" action="ppaction://hlinksldjump"/>
          </p:cNvPr>
          <p:cNvSpPr/>
          <p:nvPr/>
        </p:nvSpPr>
        <p:spPr>
          <a:xfrm>
            <a:off x="7090303" y="2574377"/>
            <a:ext cx="2218252" cy="194738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000" b="1" dirty="0">
                <a:solidFill>
                  <a:prstClr val="white"/>
                </a:solidFill>
                <a:effectLst>
                  <a:outerShdw blurRad="38100" dist="38100" dir="2700000" algn="tl">
                    <a:srgbClr val="000000">
                      <a:alpha val="43137"/>
                    </a:srgbClr>
                  </a:outerShdw>
                </a:effectLst>
              </a:rPr>
              <a:t>NON</a:t>
            </a:r>
          </a:p>
          <a:p>
            <a:pPr algn="ctr">
              <a:defRPr/>
            </a:pPr>
            <a:r>
              <a:rPr lang="fr-FR" sz="1600" dirty="0">
                <a:solidFill>
                  <a:prstClr val="white"/>
                </a:solidFill>
              </a:rPr>
              <a:t>(et je ne suis pas enceinte - je n’ai pas de projet de grossesse)</a:t>
            </a:r>
            <a:endParaRPr lang="fr-FR" dirty="0">
              <a:solidFill>
                <a:prstClr val="white"/>
              </a:solidFill>
            </a:endParaRPr>
          </a:p>
        </p:txBody>
      </p:sp>
      <p:sp>
        <p:nvSpPr>
          <p:cNvPr id="7" name="Accolade ouvrante 6"/>
          <p:cNvSpPr/>
          <p:nvPr/>
        </p:nvSpPr>
        <p:spPr>
          <a:xfrm>
            <a:off x="7548245" y="589821"/>
            <a:ext cx="360040" cy="1512168"/>
          </a:xfrm>
          <a:prstGeom prst="leftBrace">
            <a:avLst>
              <a:gd name="adj1" fmla="val 30808"/>
              <a:gd name="adj2" fmla="val 50000"/>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endParaRPr>
          </a:p>
        </p:txBody>
      </p:sp>
      <p:sp>
        <p:nvSpPr>
          <p:cNvPr id="8" name="ZoneTexte 7"/>
          <p:cNvSpPr txBox="1"/>
          <p:nvPr/>
        </p:nvSpPr>
        <p:spPr>
          <a:xfrm>
            <a:off x="8015339" y="578119"/>
            <a:ext cx="1512168" cy="1523494"/>
          </a:xfrm>
          <a:prstGeom prst="rect">
            <a:avLst/>
          </a:prstGeom>
          <a:noFill/>
        </p:spPr>
        <p:txBody>
          <a:bodyPr wrap="square" rtlCol="0">
            <a:spAutoFit/>
          </a:bodyPr>
          <a:lstStyle/>
          <a:p>
            <a:pPr algn="ctr">
              <a:defRPr/>
            </a:pPr>
            <a:r>
              <a:rPr lang="fr-FR" dirty="0">
                <a:solidFill>
                  <a:prstClr val="black"/>
                </a:solidFill>
              </a:rPr>
              <a:t>Mon médecin traitant peut répondre à cette question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63845" y="578120"/>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Ellipse 8">
            <a:hlinkClick r:id="rId5" action="ppaction://hlinksldjump"/>
          </p:cNvPr>
          <p:cNvSpPr/>
          <p:nvPr/>
        </p:nvSpPr>
        <p:spPr>
          <a:xfrm>
            <a:off x="2531605" y="4731525"/>
            <a:ext cx="2003163" cy="1470620"/>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dirty="0">
                <a:solidFill>
                  <a:prstClr val="black"/>
                </a:solidFill>
              </a:rPr>
              <a:t>Je suis enceinte</a:t>
            </a:r>
          </a:p>
        </p:txBody>
      </p:sp>
      <p:sp>
        <p:nvSpPr>
          <p:cNvPr id="10" name="ZoneTexte 9"/>
          <p:cNvSpPr txBox="1"/>
          <p:nvPr/>
        </p:nvSpPr>
        <p:spPr>
          <a:xfrm>
            <a:off x="4678897" y="4255017"/>
            <a:ext cx="1787507" cy="461665"/>
          </a:xfrm>
          <a:prstGeom prst="rect">
            <a:avLst/>
          </a:prstGeom>
          <a:noFill/>
        </p:spPr>
        <p:txBody>
          <a:bodyPr wrap="square" rtlCol="0">
            <a:spAutoFit/>
          </a:bodyPr>
          <a:lstStyle/>
          <a:p>
            <a:pPr algn="ctr">
              <a:defRPr/>
            </a:pPr>
            <a:r>
              <a:rPr lang="fr-FR" sz="2400" b="1" i="1" u="sng" dirty="0">
                <a:solidFill>
                  <a:prstClr val="black"/>
                </a:solidFill>
              </a:rPr>
              <a:t>Ou bien</a:t>
            </a:r>
          </a:p>
        </p:txBody>
      </p:sp>
      <p:sp>
        <p:nvSpPr>
          <p:cNvPr id="12" name="Ellipse 11">
            <a:hlinkClick r:id="rId6" action="ppaction://hlinksldjump"/>
          </p:cNvPr>
          <p:cNvSpPr/>
          <p:nvPr/>
        </p:nvSpPr>
        <p:spPr>
          <a:xfrm>
            <a:off x="6858714" y="4886995"/>
            <a:ext cx="2099143" cy="1577796"/>
          </a:xfrm>
          <a:prstGeom prst="ellipse">
            <a:avLst/>
          </a:prstGeom>
          <a:solidFill>
            <a:srgbClr val="FF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dirty="0">
                <a:solidFill>
                  <a:prstClr val="black"/>
                </a:solidFill>
              </a:rPr>
              <a:t>J’ai un projet de grossesse</a:t>
            </a:r>
          </a:p>
        </p:txBody>
      </p:sp>
      <p:pic>
        <p:nvPicPr>
          <p:cNvPr id="13" name="Graphique 12" descr="Flèche : courbe légère">
            <a:extLst>
              <a:ext uri="{FF2B5EF4-FFF2-40B4-BE49-F238E27FC236}">
                <a16:creationId xmlns="" xmlns:a16="http://schemas.microsoft.com/office/drawing/2014/main" id="{DA41A77F-B092-4A9E-BBF2-78F16E6E40B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rot="2241361">
            <a:off x="5246886" y="1708204"/>
            <a:ext cx="2261321" cy="1395675"/>
          </a:xfrm>
          <a:prstGeom prst="rect">
            <a:avLst/>
          </a:prstGeom>
        </p:spPr>
      </p:pic>
      <p:pic>
        <p:nvPicPr>
          <p:cNvPr id="15" name="Graphique 14" descr="Flèche : courbe dans le sens des aiguilles d’une montre">
            <a:extLst>
              <a:ext uri="{FF2B5EF4-FFF2-40B4-BE49-F238E27FC236}">
                <a16:creationId xmlns="" xmlns:a16="http://schemas.microsoft.com/office/drawing/2014/main" id="{3D5BCF6B-AF9D-4C80-962B-00070F3843AB}"/>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rot="14285305">
            <a:off x="3684952" y="1266692"/>
            <a:ext cx="1090353" cy="2397813"/>
          </a:xfrm>
          <a:prstGeom prst="rect">
            <a:avLst/>
          </a:prstGeom>
        </p:spPr>
      </p:pic>
      <p:pic>
        <p:nvPicPr>
          <p:cNvPr id="17" name="Graphique 3" descr="Retour">
            <a:hlinkClick r:id="rId11"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9593164" y="6021288"/>
            <a:ext cx="589063" cy="589062"/>
          </a:xfrm>
          <a:prstGeom prst="rect">
            <a:avLst/>
          </a:prstGeom>
        </p:spPr>
      </p:pic>
      <p:pic>
        <p:nvPicPr>
          <p:cNvPr id="20"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2360"/>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21" name="Picture 2" descr="http://www.cpias-auvergnerhonealpes.fr/Images/vaccination/logo_200-rouge">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46590" y="-2362"/>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01673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Rectangle : coins arrondis 1">
            <a:hlinkClick r:id="rId3" action="ppaction://hlinksldjump"/>
            <a:extLst>
              <a:ext uri="{FF2B5EF4-FFF2-40B4-BE49-F238E27FC236}">
                <a16:creationId xmlns="" xmlns:a16="http://schemas.microsoft.com/office/drawing/2014/main" id="{80EB3C44-6071-4C97-BBB4-DF58F8E1F2F3}"/>
              </a:ext>
            </a:extLst>
          </p:cNvPr>
          <p:cNvSpPr/>
          <p:nvPr/>
        </p:nvSpPr>
        <p:spPr>
          <a:xfrm>
            <a:off x="1728157" y="2231957"/>
            <a:ext cx="4208400"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 homme</a:t>
            </a:r>
          </a:p>
        </p:txBody>
      </p:sp>
      <p:sp>
        <p:nvSpPr>
          <p:cNvPr id="4" name="Rectangle : coins arrondis 3">
            <a:hlinkClick r:id="rId4" action="ppaction://hlinksldjump"/>
            <a:extLst>
              <a:ext uri="{FF2B5EF4-FFF2-40B4-BE49-F238E27FC236}">
                <a16:creationId xmlns="" xmlns:a16="http://schemas.microsoft.com/office/drawing/2014/main" id="{16AA5277-AFB1-45A8-B75C-F44832BE86B2}"/>
              </a:ext>
            </a:extLst>
          </p:cNvPr>
          <p:cNvSpPr/>
          <p:nvPr/>
        </p:nvSpPr>
        <p:spPr>
          <a:xfrm>
            <a:off x="6229351" y="2247900"/>
            <a:ext cx="4208400" cy="1314450"/>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3600" b="1" dirty="0">
                <a:effectLst>
                  <a:outerShdw blurRad="38100" dist="38100" dir="2700000" algn="tl">
                    <a:srgbClr val="000000">
                      <a:alpha val="43137"/>
                    </a:srgbClr>
                  </a:outerShdw>
                </a:effectLst>
              </a:rPr>
              <a:t>Je  suis une femme</a:t>
            </a:r>
          </a:p>
        </p:txBody>
      </p:sp>
      <p:pic>
        <p:nvPicPr>
          <p:cNvPr id="7" name="Graphique 6" descr="Femme">
            <a:extLst>
              <a:ext uri="{FF2B5EF4-FFF2-40B4-BE49-F238E27FC236}">
                <a16:creationId xmlns="" xmlns:a16="http://schemas.microsoft.com/office/drawing/2014/main" id="{7C4D975F-3EEB-407A-8AEE-B5B436808DC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6522603" y="3812144"/>
            <a:ext cx="2612932" cy="2612932"/>
          </a:xfrm>
          <a:prstGeom prst="rect">
            <a:avLst/>
          </a:prstGeom>
        </p:spPr>
      </p:pic>
      <p:pic>
        <p:nvPicPr>
          <p:cNvPr id="8" name="Graphique 7" descr="Homme">
            <a:extLst>
              <a:ext uri="{FF2B5EF4-FFF2-40B4-BE49-F238E27FC236}">
                <a16:creationId xmlns="" xmlns:a16="http://schemas.microsoft.com/office/drawing/2014/main" id="{279C722C-8109-40D0-87D8-8C49E39D05C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3014665" y="3812144"/>
            <a:ext cx="2612932" cy="2612932"/>
          </a:xfrm>
          <a:prstGeom prst="rect">
            <a:avLst/>
          </a:prstGeom>
        </p:spPr>
      </p:pic>
      <p:pic>
        <p:nvPicPr>
          <p:cNvPr id="10" name="Graphique 3" descr="Retour">
            <a:hlinkClick r:id="rId11"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9593164" y="6021288"/>
            <a:ext cx="589063" cy="589062"/>
          </a:xfrm>
          <a:prstGeom prst="rect">
            <a:avLst/>
          </a:prstGeom>
        </p:spPr>
      </p:pic>
      <p:sp>
        <p:nvSpPr>
          <p:cNvPr id="11" name="ZoneTexte 10">
            <a:extLst>
              <a:ext uri="{FF2B5EF4-FFF2-40B4-BE49-F238E27FC236}">
                <a16:creationId xmlns="" xmlns:a16="http://schemas.microsoft.com/office/drawing/2014/main" id="{D16CCED9-B05F-41D6-87E9-2775842B3E26}"/>
              </a:ext>
            </a:extLst>
          </p:cNvPr>
          <p:cNvSpPr txBox="1"/>
          <p:nvPr/>
        </p:nvSpPr>
        <p:spPr>
          <a:xfrm>
            <a:off x="3871844" y="652507"/>
            <a:ext cx="4448312" cy="523220"/>
          </a:xfrm>
          <a:prstGeom prst="rect">
            <a:avLst/>
          </a:prstGeom>
          <a:noFill/>
        </p:spPr>
        <p:txBody>
          <a:bodyPr wrap="square" rtlCol="0">
            <a:spAutoFit/>
          </a:bodyPr>
          <a:lstStyle/>
          <a:p>
            <a:pPr algn="ctr"/>
            <a:r>
              <a:rPr lang="fr-FR" sz="2800" dirty="0"/>
              <a:t>Je suis </a:t>
            </a:r>
            <a:r>
              <a:rPr lang="fr-FR" sz="2800" dirty="0" err="1" smtClean="0"/>
              <a:t>né·e</a:t>
            </a:r>
            <a:r>
              <a:rPr lang="fr-FR" sz="2800" dirty="0" smtClean="0"/>
              <a:t> </a:t>
            </a:r>
            <a:r>
              <a:rPr lang="fr-FR" sz="2800" dirty="0"/>
              <a:t>en 1980 ou après</a:t>
            </a:r>
          </a:p>
        </p:txBody>
      </p:sp>
      <p:pic>
        <p:nvPicPr>
          <p:cNvPr id="12"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2360"/>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3" name="Picture 2" descr="http://www.cpias-auvergnerhonealpes.fr/Images/vaccination/logo_200-rouge">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46590" y="-2362"/>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924636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2406033" y="1117268"/>
            <a:ext cx="4566496" cy="8640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fr-FR" sz="2800" b="1" dirty="0">
                <a:solidFill>
                  <a:prstClr val="white"/>
                </a:solidFill>
                <a:effectLst>
                  <a:outerShdw blurRad="38100" dist="38100" dir="2700000" algn="tl">
                    <a:srgbClr val="000000">
                      <a:alpha val="43137"/>
                    </a:srgbClr>
                  </a:outerShdw>
                </a:effectLst>
                <a:latin typeface="Calibri"/>
              </a:rPr>
              <a:t>Je suis immunodéprimé ?</a:t>
            </a:r>
          </a:p>
        </p:txBody>
      </p:sp>
      <p:sp>
        <p:nvSpPr>
          <p:cNvPr id="5" name="Ellipse 4">
            <a:hlinkClick r:id="rId2" action="ppaction://hlinksldjump"/>
          </p:cNvPr>
          <p:cNvSpPr/>
          <p:nvPr/>
        </p:nvSpPr>
        <p:spPr>
          <a:xfrm>
            <a:off x="2514651" y="3604854"/>
            <a:ext cx="2076400" cy="173618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rPr>
              <a:t>OUI </a:t>
            </a:r>
          </a:p>
        </p:txBody>
      </p:sp>
      <p:sp>
        <p:nvSpPr>
          <p:cNvPr id="6" name="Ellipse 5">
            <a:hlinkClick r:id="rId3" action="ppaction://hlinksldjump"/>
          </p:cNvPr>
          <p:cNvSpPr/>
          <p:nvPr/>
        </p:nvSpPr>
        <p:spPr>
          <a:xfrm>
            <a:off x="5748654" y="3604852"/>
            <a:ext cx="2128523" cy="1824398"/>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fr-FR" sz="2800" b="1" dirty="0">
                <a:solidFill>
                  <a:prstClr val="white"/>
                </a:solidFill>
                <a:effectLst>
                  <a:outerShdw blurRad="38100" dist="38100" dir="2700000" algn="tl">
                    <a:srgbClr val="000000">
                      <a:alpha val="43137"/>
                    </a:srgbClr>
                  </a:outerShdw>
                </a:effectLst>
              </a:rPr>
              <a:t>NON</a:t>
            </a:r>
          </a:p>
        </p:txBody>
      </p:sp>
      <p:sp>
        <p:nvSpPr>
          <p:cNvPr id="7" name="Accolade ouvrante 6"/>
          <p:cNvSpPr/>
          <p:nvPr/>
        </p:nvSpPr>
        <p:spPr>
          <a:xfrm>
            <a:off x="7436185" y="864690"/>
            <a:ext cx="360040" cy="1512168"/>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defRPr/>
            </a:pPr>
            <a:endParaRPr lang="fr-FR" b="1" dirty="0">
              <a:solidFill>
                <a:prstClr val="black"/>
              </a:solidFill>
            </a:endParaRPr>
          </a:p>
        </p:txBody>
      </p:sp>
      <p:sp>
        <p:nvSpPr>
          <p:cNvPr id="8" name="ZoneTexte 7"/>
          <p:cNvSpPr txBox="1"/>
          <p:nvPr/>
        </p:nvSpPr>
        <p:spPr>
          <a:xfrm>
            <a:off x="7877175" y="899530"/>
            <a:ext cx="1512168" cy="1523494"/>
          </a:xfrm>
          <a:prstGeom prst="rect">
            <a:avLst/>
          </a:prstGeom>
          <a:noFill/>
        </p:spPr>
        <p:txBody>
          <a:bodyPr wrap="square" rtlCol="0">
            <a:spAutoFit/>
          </a:bodyPr>
          <a:lstStyle/>
          <a:p>
            <a:pPr algn="ctr">
              <a:defRPr/>
            </a:pPr>
            <a:r>
              <a:rPr lang="fr-FR" dirty="0">
                <a:solidFill>
                  <a:prstClr val="black"/>
                </a:solidFill>
              </a:rPr>
              <a:t>Mon médecin traitant peut répondre à cette question</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13810" y="59995"/>
            <a:ext cx="952500"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Graphique 10" descr="Flèche : courbe légère">
            <a:extLst>
              <a:ext uri="{FF2B5EF4-FFF2-40B4-BE49-F238E27FC236}">
                <a16:creationId xmlns="" xmlns:a16="http://schemas.microsoft.com/office/drawing/2014/main" id="{0F03427D-7E9A-406B-9D78-3EB79F638AB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rot="3368876">
            <a:off x="5337655" y="2306301"/>
            <a:ext cx="1803911" cy="1113364"/>
          </a:xfrm>
          <a:prstGeom prst="rect">
            <a:avLst/>
          </a:prstGeom>
        </p:spPr>
      </p:pic>
      <p:pic>
        <p:nvPicPr>
          <p:cNvPr id="12" name="Graphique 11" descr="Flèche : courbe dans le sens des aiguilles d’une montre">
            <a:extLst>
              <a:ext uri="{FF2B5EF4-FFF2-40B4-BE49-F238E27FC236}">
                <a16:creationId xmlns="" xmlns:a16="http://schemas.microsoft.com/office/drawing/2014/main" id="{723BD156-7005-4B79-8DDA-07B6D4FC0794}"/>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1"/>
              </a:ext>
            </a:extLst>
          </a:blip>
          <a:stretch>
            <a:fillRect/>
          </a:stretch>
        </p:blipFill>
        <p:spPr>
          <a:xfrm rot="12477433">
            <a:off x="3743952" y="2100291"/>
            <a:ext cx="914400" cy="1511795"/>
          </a:xfrm>
          <a:prstGeom prst="rect">
            <a:avLst/>
          </a:prstGeom>
        </p:spPr>
      </p:pic>
      <p:pic>
        <p:nvPicPr>
          <p:cNvPr id="14" name="Graphique 3" descr="Retour">
            <a:hlinkClick r:id="rId12" action="ppaction://hlinksldjump" tooltip="Revenir au début du logigramme"/>
            <a:extLst>
              <a:ext uri="{FF2B5EF4-FFF2-40B4-BE49-F238E27FC236}">
                <a16:creationId xmlns="" xmlns:a16="http://schemas.microsoft.com/office/drawing/2014/main" id="{D5E2783C-0344-4497-81B6-58336CE059B9}"/>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5"/>
              </a:ext>
            </a:extLst>
          </a:blip>
          <a:stretch>
            <a:fillRect/>
          </a:stretch>
        </p:blipFill>
        <p:spPr>
          <a:xfrm>
            <a:off x="9593164" y="6021288"/>
            <a:ext cx="589063" cy="589062"/>
          </a:xfrm>
          <a:prstGeom prst="rect">
            <a:avLst/>
          </a:prstGeom>
        </p:spPr>
      </p:pic>
      <p:pic>
        <p:nvPicPr>
          <p:cNvPr id="15" name="Picture 3">
            <a:extLst>
              <a:ext uri="{FF2B5EF4-FFF2-40B4-BE49-F238E27FC236}">
                <a16:creationId xmlns="" xmlns:a16="http://schemas.microsoft.com/office/drawing/2014/main" id="{98F98910-F4B1-4EAB-99A9-FD528C20AFA8}"/>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2360"/>
            <a:ext cx="849663" cy="549449"/>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pic>
        <p:nvPicPr>
          <p:cNvPr id="16" name="Picture 2" descr="http://www.cpias-auvergnerhonealpes.fr/Images/vaccination/logo_200-rouge">
            <a:hlinkClick r:id="rId17"/>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46590" y="-2362"/>
            <a:ext cx="1248748" cy="549450"/>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638555"/>
      </p:ext>
    </p:extLst>
  </p:cSld>
  <p:clrMapOvr>
    <a:masterClrMapping/>
  </p:clrMapOvr>
  <p:timing>
    <p:tnLst>
      <p:par>
        <p:cTn id="1" dur="indefinite" restart="never" nodeType="tmRoot"/>
      </p:par>
    </p:tnLst>
  </p:timing>
</p:sld>
</file>

<file path=ppt/theme/theme1.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1320</TotalTime>
  <Words>2202</Words>
  <Application>Microsoft Office PowerPoint</Application>
  <PresentationFormat>Grand écran</PresentationFormat>
  <Paragraphs>249</Paragraphs>
  <Slides>43</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43</vt:i4>
      </vt:variant>
    </vt:vector>
  </HeadingPairs>
  <TitlesOfParts>
    <vt:vector size="49" baseType="lpstr">
      <vt:lpstr>Arial</vt:lpstr>
      <vt:lpstr>Calibri</vt:lpstr>
      <vt:lpstr>Symbol</vt:lpstr>
      <vt:lpstr>Times New Roman</vt:lpstr>
      <vt:lpstr>Wingdings</vt:lpstr>
      <vt:lpstr>1_Thème Office</vt:lpstr>
      <vt:lpstr>Présentation PowerPoint</vt:lpstr>
      <vt:lpstr>Contact avec le cas de rougeole?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Rougeole</dc:title>
  <dc:creator>marc chardon</dc:creator>
  <cp:lastModifiedBy>Baud Olivier</cp:lastModifiedBy>
  <cp:revision>131</cp:revision>
  <dcterms:created xsi:type="dcterms:W3CDTF">2017-09-16T15:34:01Z</dcterms:created>
  <dcterms:modified xsi:type="dcterms:W3CDTF">2019-03-08T11:21:40Z</dcterms:modified>
</cp:coreProperties>
</file>